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57" r:id="rId3"/>
    <p:sldId id="268" r:id="rId4"/>
    <p:sldId id="269" r:id="rId5"/>
    <p:sldId id="270" r:id="rId6"/>
    <p:sldId id="260" r:id="rId7"/>
    <p:sldId id="286" r:id="rId8"/>
    <p:sldId id="267" r:id="rId9"/>
    <p:sldId id="271" r:id="rId10"/>
    <p:sldId id="272" r:id="rId11"/>
    <p:sldId id="273" r:id="rId12"/>
    <p:sldId id="274" r:id="rId13"/>
    <p:sldId id="261" r:id="rId14"/>
    <p:sldId id="264" r:id="rId15"/>
    <p:sldId id="263" r:id="rId16"/>
    <p:sldId id="288" r:id="rId17"/>
    <p:sldId id="289" r:id="rId18"/>
    <p:sldId id="278" r:id="rId19"/>
    <p:sldId id="280" r:id="rId20"/>
    <p:sldId id="266" r:id="rId21"/>
    <p:sldId id="276" r:id="rId22"/>
    <p:sldId id="275" r:id="rId23"/>
    <p:sldId id="277" r:id="rId24"/>
    <p:sldId id="281" r:id="rId25"/>
    <p:sldId id="283" r:id="rId26"/>
    <p:sldId id="290" r:id="rId27"/>
    <p:sldId id="284" r:id="rId28"/>
    <p:sldId id="285" r:id="rId29"/>
    <p:sldId id="26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4466" autoAdjust="0"/>
  </p:normalViewPr>
  <p:slideViewPr>
    <p:cSldViewPr snapToGrid="0">
      <p:cViewPr varScale="1">
        <p:scale>
          <a:sx n="59" d="100"/>
          <a:sy n="59" d="100"/>
        </p:scale>
        <p:origin x="1050" y="3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C0F5C65-984E-4157-A3CB-249DA71890E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BF34BEC-29A3-47BE-B022-B26012B1C355}">
      <dgm:prSet/>
      <dgm:spPr/>
      <dgm:t>
        <a:bodyPr/>
        <a:lstStyle/>
        <a:p>
          <a:r>
            <a:rPr lang="en-US" dirty="0">
              <a:solidFill>
                <a:schemeClr val="tx1"/>
              </a:solidFill>
            </a:rPr>
            <a:t>Good choice (generally) Azure Machine Learning and good match with VS Code.</a:t>
          </a:r>
        </a:p>
      </dgm:t>
    </dgm:pt>
    <dgm:pt modelId="{62B6F2D8-F00E-4836-BD72-9E99BD4F3561}" type="parTrans" cxnId="{0E2B680C-37FF-40B4-B42E-546814E52AC8}">
      <dgm:prSet/>
      <dgm:spPr/>
      <dgm:t>
        <a:bodyPr/>
        <a:lstStyle/>
        <a:p>
          <a:endParaRPr lang="en-US"/>
        </a:p>
      </dgm:t>
    </dgm:pt>
    <dgm:pt modelId="{9957C05E-966A-4F67-BB30-A1463B2204DA}" type="sibTrans" cxnId="{0E2B680C-37FF-40B4-B42E-546814E52AC8}">
      <dgm:prSet/>
      <dgm:spPr/>
      <dgm:t>
        <a:bodyPr/>
        <a:lstStyle/>
        <a:p>
          <a:endParaRPr lang="en-US"/>
        </a:p>
      </dgm:t>
    </dgm:pt>
    <dgm:pt modelId="{C0322A25-6B04-4823-BF8F-2A0CE6C701B8}">
      <dgm:prSet/>
      <dgm:spPr/>
      <dgm:t>
        <a:bodyPr/>
        <a:lstStyle/>
        <a:p>
          <a:r>
            <a:rPr lang="en-US" dirty="0">
              <a:solidFill>
                <a:schemeClr val="tx1"/>
              </a:solidFill>
            </a:rPr>
            <a:t>If you are working in special stuff (as we always do) use Azure Batch.</a:t>
          </a:r>
        </a:p>
      </dgm:t>
    </dgm:pt>
    <dgm:pt modelId="{79699892-2A22-4046-841A-6C80E3B4D85F}" type="parTrans" cxnId="{7F0460FA-CED7-4796-ABD7-2A2F780EABA7}">
      <dgm:prSet/>
      <dgm:spPr/>
      <dgm:t>
        <a:bodyPr/>
        <a:lstStyle/>
        <a:p>
          <a:endParaRPr lang="en-US"/>
        </a:p>
      </dgm:t>
    </dgm:pt>
    <dgm:pt modelId="{085556D2-6343-419C-A2F4-4C00E0AD7FD0}" type="sibTrans" cxnId="{7F0460FA-CED7-4796-ABD7-2A2F780EABA7}">
      <dgm:prSet/>
      <dgm:spPr/>
      <dgm:t>
        <a:bodyPr/>
        <a:lstStyle/>
        <a:p>
          <a:endParaRPr lang="en-US"/>
        </a:p>
      </dgm:t>
    </dgm:pt>
    <dgm:pt modelId="{11E28560-2A0E-4653-932C-2D90EEC65504}" type="pres">
      <dgm:prSet presAssocID="{2C0F5C65-984E-4157-A3CB-249DA71890EB}" presName="root" presStyleCnt="0">
        <dgm:presLayoutVars>
          <dgm:dir/>
          <dgm:resizeHandles val="exact"/>
        </dgm:presLayoutVars>
      </dgm:prSet>
      <dgm:spPr/>
    </dgm:pt>
    <dgm:pt modelId="{7A0CBF1E-A35F-4445-8042-7534AB545EF8}" type="pres">
      <dgm:prSet presAssocID="{CBF34BEC-29A3-47BE-B022-B26012B1C355}" presName="compNode" presStyleCnt="0"/>
      <dgm:spPr/>
    </dgm:pt>
    <dgm:pt modelId="{F11B6E72-B3C0-49BE-AFC6-05C92A8D277F}" type="pres">
      <dgm:prSet presAssocID="{CBF34BEC-29A3-47BE-B022-B26012B1C355}" presName="bgRect" presStyleLbl="bgShp" presStyleIdx="0" presStyleCnt="2"/>
      <dgm:spPr/>
    </dgm:pt>
    <dgm:pt modelId="{9E142B75-474C-4AFD-A962-AC9559A285FE}" type="pres">
      <dgm:prSet presAssocID="{CBF34BEC-29A3-47BE-B022-B26012B1C355}" presName="iconRect" presStyleLbl="node1" presStyleIdx="0" presStyleCnt="2" custLinFactNeighborX="13332" custLinFactNeighborY="-867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8A1F7F3-1398-42A7-AC52-186CA9A4CD7F}" type="pres">
      <dgm:prSet presAssocID="{CBF34BEC-29A3-47BE-B022-B26012B1C355}" presName="spaceRect" presStyleCnt="0"/>
      <dgm:spPr/>
    </dgm:pt>
    <dgm:pt modelId="{3F7F8C71-DBA3-40F8-A2F8-720109C0C9E8}" type="pres">
      <dgm:prSet presAssocID="{CBF34BEC-29A3-47BE-B022-B26012B1C355}" presName="parTx" presStyleLbl="revTx" presStyleIdx="0" presStyleCnt="2">
        <dgm:presLayoutVars>
          <dgm:chMax val="0"/>
          <dgm:chPref val="0"/>
        </dgm:presLayoutVars>
      </dgm:prSet>
      <dgm:spPr/>
    </dgm:pt>
    <dgm:pt modelId="{E65FA347-4ED2-4ABF-90EA-559A281524FD}" type="pres">
      <dgm:prSet presAssocID="{9957C05E-966A-4F67-BB30-A1463B2204DA}" presName="sibTrans" presStyleCnt="0"/>
      <dgm:spPr/>
    </dgm:pt>
    <dgm:pt modelId="{502BAACC-B891-4A2A-8DB4-45E32C89CE2F}" type="pres">
      <dgm:prSet presAssocID="{C0322A25-6B04-4823-BF8F-2A0CE6C701B8}" presName="compNode" presStyleCnt="0"/>
      <dgm:spPr/>
    </dgm:pt>
    <dgm:pt modelId="{F0E5EC06-5C98-4B0E-A4F6-012629619BE6}" type="pres">
      <dgm:prSet presAssocID="{C0322A25-6B04-4823-BF8F-2A0CE6C701B8}" presName="bgRect" presStyleLbl="bgShp" presStyleIdx="1" presStyleCnt="2" custLinFactNeighborX="764" custLinFactNeighborY="5041"/>
      <dgm:spPr/>
    </dgm:pt>
    <dgm:pt modelId="{64FF10D6-E820-4E27-A498-B401CD20AA24}" type="pres">
      <dgm:prSet presAssocID="{C0322A25-6B04-4823-BF8F-2A0CE6C701B8}" presName="iconRect" presStyleLbl="node1" presStyleIdx="1" presStyleCnt="2" custLinFactNeighborX="7022" custLinFactNeighborY="416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luencer"/>
        </a:ext>
      </dgm:extLst>
    </dgm:pt>
    <dgm:pt modelId="{A9433A47-232F-4CFF-A0DC-63D67EA7AE0E}" type="pres">
      <dgm:prSet presAssocID="{C0322A25-6B04-4823-BF8F-2A0CE6C701B8}" presName="spaceRect" presStyleCnt="0"/>
      <dgm:spPr/>
    </dgm:pt>
    <dgm:pt modelId="{8696668F-439F-4557-918B-8D0484FEC670}" type="pres">
      <dgm:prSet presAssocID="{C0322A25-6B04-4823-BF8F-2A0CE6C701B8}" presName="parTx" presStyleLbl="revTx" presStyleIdx="1" presStyleCnt="2">
        <dgm:presLayoutVars>
          <dgm:chMax val="0"/>
          <dgm:chPref val="0"/>
        </dgm:presLayoutVars>
      </dgm:prSet>
      <dgm:spPr/>
    </dgm:pt>
  </dgm:ptLst>
  <dgm:cxnLst>
    <dgm:cxn modelId="{0E2B680C-37FF-40B4-B42E-546814E52AC8}" srcId="{2C0F5C65-984E-4157-A3CB-249DA71890EB}" destId="{CBF34BEC-29A3-47BE-B022-B26012B1C355}" srcOrd="0" destOrd="0" parTransId="{62B6F2D8-F00E-4836-BD72-9E99BD4F3561}" sibTransId="{9957C05E-966A-4F67-BB30-A1463B2204DA}"/>
    <dgm:cxn modelId="{144E6913-8CB0-4C19-9437-4DF34B59279E}" type="presOf" srcId="{C0322A25-6B04-4823-BF8F-2A0CE6C701B8}" destId="{8696668F-439F-4557-918B-8D0484FEC670}" srcOrd="0" destOrd="0" presId="urn:microsoft.com/office/officeart/2018/2/layout/IconVerticalSolidList"/>
    <dgm:cxn modelId="{68198B15-D030-4F60-BEFE-74E9C7DB4969}" type="presOf" srcId="{CBF34BEC-29A3-47BE-B022-B26012B1C355}" destId="{3F7F8C71-DBA3-40F8-A2F8-720109C0C9E8}" srcOrd="0" destOrd="0" presId="urn:microsoft.com/office/officeart/2018/2/layout/IconVerticalSolidList"/>
    <dgm:cxn modelId="{78252681-A125-4EAF-A8F0-3CB9E865A75E}" type="presOf" srcId="{2C0F5C65-984E-4157-A3CB-249DA71890EB}" destId="{11E28560-2A0E-4653-932C-2D90EEC65504}" srcOrd="0" destOrd="0" presId="urn:microsoft.com/office/officeart/2018/2/layout/IconVerticalSolidList"/>
    <dgm:cxn modelId="{7F0460FA-CED7-4796-ABD7-2A2F780EABA7}" srcId="{2C0F5C65-984E-4157-A3CB-249DA71890EB}" destId="{C0322A25-6B04-4823-BF8F-2A0CE6C701B8}" srcOrd="1" destOrd="0" parTransId="{79699892-2A22-4046-841A-6C80E3B4D85F}" sibTransId="{085556D2-6343-419C-A2F4-4C00E0AD7FD0}"/>
    <dgm:cxn modelId="{759E89DC-C27D-4A4C-9D8F-377ABB1F1618}" type="presParOf" srcId="{11E28560-2A0E-4653-932C-2D90EEC65504}" destId="{7A0CBF1E-A35F-4445-8042-7534AB545EF8}" srcOrd="0" destOrd="0" presId="urn:microsoft.com/office/officeart/2018/2/layout/IconVerticalSolidList"/>
    <dgm:cxn modelId="{D034B987-DC87-4372-9F23-3D6B263EAB98}" type="presParOf" srcId="{7A0CBF1E-A35F-4445-8042-7534AB545EF8}" destId="{F11B6E72-B3C0-49BE-AFC6-05C92A8D277F}" srcOrd="0" destOrd="0" presId="urn:microsoft.com/office/officeart/2018/2/layout/IconVerticalSolidList"/>
    <dgm:cxn modelId="{E8AF054B-11FB-441E-9116-DB31603D044F}" type="presParOf" srcId="{7A0CBF1E-A35F-4445-8042-7534AB545EF8}" destId="{9E142B75-474C-4AFD-A962-AC9559A285FE}" srcOrd="1" destOrd="0" presId="urn:microsoft.com/office/officeart/2018/2/layout/IconVerticalSolidList"/>
    <dgm:cxn modelId="{B5DE5C6F-A224-43D9-9D11-95F30AA20FE7}" type="presParOf" srcId="{7A0CBF1E-A35F-4445-8042-7534AB545EF8}" destId="{88A1F7F3-1398-42A7-AC52-186CA9A4CD7F}" srcOrd="2" destOrd="0" presId="urn:microsoft.com/office/officeart/2018/2/layout/IconVerticalSolidList"/>
    <dgm:cxn modelId="{8ABAD955-E8BD-4FB8-9A23-C7D7405CF51D}" type="presParOf" srcId="{7A0CBF1E-A35F-4445-8042-7534AB545EF8}" destId="{3F7F8C71-DBA3-40F8-A2F8-720109C0C9E8}" srcOrd="3" destOrd="0" presId="urn:microsoft.com/office/officeart/2018/2/layout/IconVerticalSolidList"/>
    <dgm:cxn modelId="{8A6E2002-D3B2-461D-B59B-1306CD93AF62}" type="presParOf" srcId="{11E28560-2A0E-4653-932C-2D90EEC65504}" destId="{E65FA347-4ED2-4ABF-90EA-559A281524FD}" srcOrd="1" destOrd="0" presId="urn:microsoft.com/office/officeart/2018/2/layout/IconVerticalSolidList"/>
    <dgm:cxn modelId="{737E1A12-9228-4386-B163-CB9A8BB4EAD1}" type="presParOf" srcId="{11E28560-2A0E-4653-932C-2D90EEC65504}" destId="{502BAACC-B891-4A2A-8DB4-45E32C89CE2F}" srcOrd="2" destOrd="0" presId="urn:microsoft.com/office/officeart/2018/2/layout/IconVerticalSolidList"/>
    <dgm:cxn modelId="{EC7F4CFF-B80F-4192-93AA-813ABA984B48}" type="presParOf" srcId="{502BAACC-B891-4A2A-8DB4-45E32C89CE2F}" destId="{F0E5EC06-5C98-4B0E-A4F6-012629619BE6}" srcOrd="0" destOrd="0" presId="urn:microsoft.com/office/officeart/2018/2/layout/IconVerticalSolidList"/>
    <dgm:cxn modelId="{B3EFD82F-9707-40C6-BD91-42A28831347D}" type="presParOf" srcId="{502BAACC-B891-4A2A-8DB4-45E32C89CE2F}" destId="{64FF10D6-E820-4E27-A498-B401CD20AA24}" srcOrd="1" destOrd="0" presId="urn:microsoft.com/office/officeart/2018/2/layout/IconVerticalSolidList"/>
    <dgm:cxn modelId="{BFA19E86-3EC3-4097-9B04-33A12111B70A}" type="presParOf" srcId="{502BAACC-B891-4A2A-8DB4-45E32C89CE2F}" destId="{A9433A47-232F-4CFF-A0DC-63D67EA7AE0E}" srcOrd="2" destOrd="0" presId="urn:microsoft.com/office/officeart/2018/2/layout/IconVerticalSolidList"/>
    <dgm:cxn modelId="{687196D0-9382-4A17-BF5F-E5D8B4FF5CEA}" type="presParOf" srcId="{502BAACC-B891-4A2A-8DB4-45E32C89CE2F}" destId="{8696668F-439F-4557-918B-8D0484FEC6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B6E72-B3C0-49BE-AFC6-05C92A8D277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42B75-474C-4AFD-A962-AC9559A285FE}">
      <dsp:nvSpPr>
        <dsp:cNvPr id="0" name=""/>
        <dsp:cNvSpPr/>
      </dsp:nvSpPr>
      <dsp:spPr>
        <a:xfrm>
          <a:off x="663568" y="1269366"/>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7F8C71-DBA3-40F8-A2F8-720109C0C9E8}">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Good choice (generally) Azure Machine Learning and good match with VS Code.</a:t>
          </a:r>
        </a:p>
      </dsp:txBody>
      <dsp:txXfrm>
        <a:off x="2039300" y="956381"/>
        <a:ext cx="4474303" cy="1765627"/>
      </dsp:txXfrm>
    </dsp:sp>
    <dsp:sp modelId="{F0E5EC06-5C98-4B0E-A4F6-012629619BE6}">
      <dsp:nvSpPr>
        <dsp:cNvPr id="0" name=""/>
        <dsp:cNvSpPr/>
      </dsp:nvSpPr>
      <dsp:spPr>
        <a:xfrm>
          <a:off x="0" y="3252421"/>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FF10D6-E820-4E27-A498-B401CD20AA24}">
      <dsp:nvSpPr>
        <dsp:cNvPr id="0" name=""/>
        <dsp:cNvSpPr/>
      </dsp:nvSpPr>
      <dsp:spPr>
        <a:xfrm>
          <a:off x="602292" y="3601138"/>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6668F-439F-4557-918B-8D0484FEC670}">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If you are working in special stuff (as we always do) use Azure Batch.</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32075-501F-4421-B603-4A14A2637FCD}" type="datetimeFigureOut">
              <a:rPr lang="en-US" smtClean="0"/>
              <a:t>14-Dec-19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5D54F-D569-4AD6-AF2F-FC6080E38982}" type="slidenum">
              <a:rPr lang="en-US" smtClean="0"/>
              <a:t>‹#›</a:t>
            </a:fld>
            <a:endParaRPr lang="en-US"/>
          </a:p>
        </p:txBody>
      </p:sp>
    </p:spTree>
    <p:extLst>
      <p:ext uri="{BB962C8B-B14F-4D97-AF65-F5344CB8AC3E}">
        <p14:creationId xmlns:p14="http://schemas.microsoft.com/office/powerpoint/2010/main" val="179107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rastervision.io/en/0.10/predictor.html#predict-packag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1</a:t>
            </a:r>
            <a:r>
              <a:rPr lang="en-US" baseline="30000" dirty="0"/>
              <a:t>st</a:t>
            </a:r>
            <a:r>
              <a:rPr lang="en-US" dirty="0"/>
              <a:t> Global AI Bootcamp 2019 in Athens. </a:t>
            </a:r>
          </a:p>
          <a:p>
            <a:r>
              <a:rPr lang="en-US" dirty="0"/>
              <a:t>Title of the presentation is “AI from Space using Azure”.</a:t>
            </a:r>
          </a:p>
          <a:p>
            <a:r>
              <a:rPr lang="en-US" dirty="0"/>
              <a:t>I am Christos Charmatzis and this is the center of our galaxy as </a:t>
            </a:r>
            <a:r>
              <a:rPr lang="en-US" sz="1200" b="0" i="0" u="none" strike="noStrike" kern="1200" dirty="0">
                <a:solidFill>
                  <a:schemeClr val="tx1"/>
                </a:solidFill>
                <a:effectLst/>
                <a:latin typeface="+mn-lt"/>
                <a:ea typeface="+mn-ea"/>
                <a:cs typeface="+mn-cs"/>
              </a:rPr>
              <a:t>the Hubble Space Telescope, the Spitzer Space Telescope, and the Chandra X-ray Observatory have </a:t>
            </a:r>
            <a:r>
              <a:rPr lang="en-US" sz="1200" b="0" i="0" u="none" strike="noStrike" kern="1200" dirty="0" err="1">
                <a:solidFill>
                  <a:schemeClr val="tx1"/>
                </a:solidFill>
                <a:effectLst/>
                <a:latin typeface="+mn-lt"/>
                <a:ea typeface="+mn-ea"/>
                <a:cs typeface="+mn-cs"/>
              </a:rPr>
              <a:t>producted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[click]</a:t>
            </a:r>
            <a:r>
              <a:rPr lang="en-US" dirty="0"/>
              <a:t> </a:t>
            </a:r>
          </a:p>
        </p:txBody>
      </p:sp>
      <p:sp>
        <p:nvSpPr>
          <p:cNvPr id="4" name="Slide Number Placeholder 3"/>
          <p:cNvSpPr>
            <a:spLocks noGrp="1"/>
          </p:cNvSpPr>
          <p:nvPr>
            <p:ph type="sldNum" sz="quarter" idx="5"/>
          </p:nvPr>
        </p:nvSpPr>
        <p:spPr/>
        <p:txBody>
          <a:bodyPr/>
          <a:lstStyle/>
          <a:p>
            <a:fld id="{4AE5D54F-D569-4AD6-AF2F-FC6080E38982}" type="slidenum">
              <a:rPr lang="en-US" smtClean="0"/>
              <a:t>1</a:t>
            </a:fld>
            <a:endParaRPr lang="en-US"/>
          </a:p>
        </p:txBody>
      </p:sp>
    </p:spTree>
    <p:extLst>
      <p:ext uri="{BB962C8B-B14F-4D97-AF65-F5344CB8AC3E}">
        <p14:creationId xmlns:p14="http://schemas.microsoft.com/office/powerpoint/2010/main" val="21792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10</a:t>
            </a:fld>
            <a:endParaRPr lang="en-US"/>
          </a:p>
        </p:txBody>
      </p:sp>
    </p:spTree>
    <p:extLst>
      <p:ext uri="{BB962C8B-B14F-4D97-AF65-F5344CB8AC3E}">
        <p14:creationId xmlns:p14="http://schemas.microsoft.com/office/powerpoint/2010/main" val="47622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ready examples</a:t>
            </a:r>
          </a:p>
        </p:txBody>
      </p:sp>
      <p:sp>
        <p:nvSpPr>
          <p:cNvPr id="4" name="Slide Number Placeholder 3"/>
          <p:cNvSpPr>
            <a:spLocks noGrp="1"/>
          </p:cNvSpPr>
          <p:nvPr>
            <p:ph type="sldNum" sz="quarter" idx="5"/>
          </p:nvPr>
        </p:nvSpPr>
        <p:spPr/>
        <p:txBody>
          <a:bodyPr/>
          <a:lstStyle/>
          <a:p>
            <a:fld id="{4AE5D54F-D569-4AD6-AF2F-FC6080E38982}" type="slidenum">
              <a:rPr lang="en-US" smtClean="0"/>
              <a:t>11</a:t>
            </a:fld>
            <a:endParaRPr lang="en-US"/>
          </a:p>
        </p:txBody>
      </p:sp>
    </p:spTree>
    <p:extLst>
      <p:ext uri="{BB962C8B-B14F-4D97-AF65-F5344CB8AC3E}">
        <p14:creationId xmlns:p14="http://schemas.microsoft.com/office/powerpoint/2010/main" val="454466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12</a:t>
            </a:fld>
            <a:endParaRPr lang="en-US"/>
          </a:p>
        </p:txBody>
      </p:sp>
    </p:spTree>
    <p:extLst>
      <p:ext uri="{BB962C8B-B14F-4D97-AF65-F5344CB8AC3E}">
        <p14:creationId xmlns:p14="http://schemas.microsoft.com/office/powerpoint/2010/main" val="102241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13</a:t>
            </a:fld>
            <a:endParaRPr lang="en-US"/>
          </a:p>
        </p:txBody>
      </p:sp>
    </p:spTree>
    <p:extLst>
      <p:ext uri="{BB962C8B-B14F-4D97-AF65-F5344CB8AC3E}">
        <p14:creationId xmlns:p14="http://schemas.microsoft.com/office/powerpoint/2010/main" val="2443527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process of running experiments includes executing workflows that perform the following commands:</a:t>
            </a:r>
          </a:p>
          <a:p>
            <a:r>
              <a:rPr lang="en-US" sz="1200" b="1" i="0" u="none" strike="noStrike" kern="1200" dirty="0">
                <a:solidFill>
                  <a:schemeClr val="tx1"/>
                </a:solidFill>
                <a:effectLst/>
                <a:latin typeface="+mn-lt"/>
                <a:ea typeface="+mn-ea"/>
                <a:cs typeface="+mn-cs"/>
              </a:rPr>
              <a:t>ANALYZE</a:t>
            </a:r>
            <a:r>
              <a:rPr lang="en-US" sz="1200" b="0" i="0" u="none" strike="noStrike" kern="1200" dirty="0">
                <a:solidFill>
                  <a:schemeClr val="tx1"/>
                </a:solidFill>
                <a:effectLst/>
                <a:latin typeface="+mn-lt"/>
                <a:ea typeface="+mn-ea"/>
                <a:cs typeface="+mn-cs"/>
              </a:rPr>
              <a:t>: Gather dataset-level statistics and metrics for use in downstream processes.</a:t>
            </a:r>
          </a:p>
          <a:p>
            <a:r>
              <a:rPr lang="en-US" sz="1200" b="1" i="0" u="none" strike="noStrike" kern="1200" dirty="0">
                <a:solidFill>
                  <a:schemeClr val="tx1"/>
                </a:solidFill>
                <a:effectLst/>
                <a:latin typeface="+mn-lt"/>
                <a:ea typeface="+mn-ea"/>
                <a:cs typeface="+mn-cs"/>
              </a:rPr>
              <a:t>CHIP</a:t>
            </a:r>
            <a:r>
              <a:rPr lang="en-US" sz="1200" b="0" i="0" u="none" strike="noStrike" kern="1200" dirty="0">
                <a:solidFill>
                  <a:schemeClr val="tx1"/>
                </a:solidFill>
                <a:effectLst/>
                <a:latin typeface="+mn-lt"/>
                <a:ea typeface="+mn-ea"/>
                <a:cs typeface="+mn-cs"/>
              </a:rPr>
              <a:t>: Create training chips from a variety of image and label sources.</a:t>
            </a:r>
          </a:p>
          <a:p>
            <a:r>
              <a:rPr lang="en-US" sz="1200" b="1" i="0" u="none" strike="noStrike" kern="1200" dirty="0">
                <a:solidFill>
                  <a:schemeClr val="tx1"/>
                </a:solidFill>
                <a:effectLst/>
                <a:latin typeface="+mn-lt"/>
                <a:ea typeface="+mn-ea"/>
                <a:cs typeface="+mn-cs"/>
              </a:rPr>
              <a:t>TRAIN</a:t>
            </a:r>
            <a:r>
              <a:rPr lang="en-US" sz="1200" b="0" i="0" u="none" strike="noStrike" kern="1200" dirty="0">
                <a:solidFill>
                  <a:schemeClr val="tx1"/>
                </a:solidFill>
                <a:effectLst/>
                <a:latin typeface="+mn-lt"/>
                <a:ea typeface="+mn-ea"/>
                <a:cs typeface="+mn-cs"/>
              </a:rPr>
              <a:t>: Train a model using a variety of “backends” such as TensorFlow or </a:t>
            </a:r>
            <a:r>
              <a:rPr lang="en-US" sz="1200" b="0" i="0" u="none" strike="noStrike" kern="1200" dirty="0" err="1">
                <a:solidFill>
                  <a:schemeClr val="tx1"/>
                </a:solidFill>
                <a:effectLst/>
                <a:latin typeface="+mn-lt"/>
                <a:ea typeface="+mn-ea"/>
                <a:cs typeface="+mn-cs"/>
              </a:rPr>
              <a:t>Keras</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PREDICT</a:t>
            </a:r>
            <a:r>
              <a:rPr lang="en-US" sz="1200" b="0" i="0" u="none" strike="noStrike" kern="1200" dirty="0">
                <a:solidFill>
                  <a:schemeClr val="tx1"/>
                </a:solidFill>
                <a:effectLst/>
                <a:latin typeface="+mn-lt"/>
                <a:ea typeface="+mn-ea"/>
                <a:cs typeface="+mn-cs"/>
              </a:rPr>
              <a:t>: Make predictions using trained models on validation and test data.</a:t>
            </a:r>
          </a:p>
          <a:p>
            <a:r>
              <a:rPr lang="en-US" sz="1200" b="1" i="0" u="none" strike="noStrike" kern="1200" dirty="0">
                <a:solidFill>
                  <a:schemeClr val="tx1"/>
                </a:solidFill>
                <a:effectLst/>
                <a:latin typeface="+mn-lt"/>
                <a:ea typeface="+mn-ea"/>
                <a:cs typeface="+mn-cs"/>
              </a:rPr>
              <a:t>EVAL</a:t>
            </a:r>
            <a:r>
              <a:rPr lang="en-US" sz="1200" b="0" i="0" u="none" strike="noStrike" kern="1200" dirty="0">
                <a:solidFill>
                  <a:schemeClr val="tx1"/>
                </a:solidFill>
                <a:effectLst/>
                <a:latin typeface="+mn-lt"/>
                <a:ea typeface="+mn-ea"/>
                <a:cs typeface="+mn-cs"/>
              </a:rPr>
              <a:t>: Derive evaluation metrics such as F1 score, precision and recall against the model’s predictions on validation datasets.</a:t>
            </a:r>
          </a:p>
          <a:p>
            <a:r>
              <a:rPr lang="en-US" sz="1200" b="1" i="0" u="none" strike="noStrike" kern="1200" dirty="0">
                <a:solidFill>
                  <a:schemeClr val="tx1"/>
                </a:solidFill>
                <a:effectLst/>
                <a:latin typeface="+mn-lt"/>
                <a:ea typeface="+mn-ea"/>
                <a:cs typeface="+mn-cs"/>
              </a:rPr>
              <a:t>BUNDLE</a:t>
            </a:r>
            <a:r>
              <a:rPr lang="en-US" sz="1200" b="0" i="0" u="none" strike="noStrike" kern="1200" dirty="0">
                <a:solidFill>
                  <a:schemeClr val="tx1"/>
                </a:solidFill>
                <a:effectLst/>
                <a:latin typeface="+mn-lt"/>
                <a:ea typeface="+mn-ea"/>
                <a:cs typeface="+mn-cs"/>
              </a:rPr>
              <a:t>: Bundle the trained model into a </a:t>
            </a:r>
            <a:r>
              <a:rPr lang="en-US" sz="1200" b="0" i="0" u="none" strike="noStrike" kern="1200" dirty="0">
                <a:solidFill>
                  <a:schemeClr val="tx1"/>
                </a:solidFill>
                <a:effectLst/>
                <a:latin typeface="+mn-lt"/>
                <a:ea typeface="+mn-ea"/>
                <a:cs typeface="+mn-cs"/>
                <a:hlinkClick r:id="rId3"/>
              </a:rPr>
              <a:t>Predict Package</a:t>
            </a:r>
            <a:r>
              <a:rPr lang="en-US" sz="1200" b="0" i="0" u="none" strike="noStrike" kern="1200" dirty="0">
                <a:solidFill>
                  <a:schemeClr val="tx1"/>
                </a:solidFill>
                <a:effectLst/>
                <a:latin typeface="+mn-lt"/>
                <a:ea typeface="+mn-ea"/>
                <a:cs typeface="+mn-cs"/>
              </a:rPr>
              <a:t>, which can be deployed in batch processes, live servers, and other workflows.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14</a:t>
            </a:fld>
            <a:endParaRPr lang="en-US"/>
          </a:p>
        </p:txBody>
      </p:sp>
    </p:spTree>
    <p:extLst>
      <p:ext uri="{BB962C8B-B14F-4D97-AF65-F5344CB8AC3E}">
        <p14:creationId xmlns:p14="http://schemas.microsoft.com/office/powerpoint/2010/main" val="53811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Chip classification   &lt;   Object detection      &lt;     Semantic classification</a:t>
            </a:r>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15</a:t>
            </a:fld>
            <a:endParaRPr lang="en-US"/>
          </a:p>
        </p:txBody>
      </p:sp>
    </p:spTree>
    <p:extLst>
      <p:ext uri="{BB962C8B-B14F-4D97-AF65-F5344CB8AC3E}">
        <p14:creationId xmlns:p14="http://schemas.microsoft.com/office/powerpoint/2010/main" val="2874416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16</a:t>
            </a:fld>
            <a:endParaRPr lang="en-US"/>
          </a:p>
        </p:txBody>
      </p:sp>
    </p:spTree>
    <p:extLst>
      <p:ext uri="{BB962C8B-B14F-4D97-AF65-F5344CB8AC3E}">
        <p14:creationId xmlns:p14="http://schemas.microsoft.com/office/powerpoint/2010/main" val="4133787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17</a:t>
            </a:fld>
            <a:endParaRPr lang="en-US"/>
          </a:p>
        </p:txBody>
      </p:sp>
    </p:spTree>
    <p:extLst>
      <p:ext uri="{BB962C8B-B14F-4D97-AF65-F5344CB8AC3E}">
        <p14:creationId xmlns:p14="http://schemas.microsoft.com/office/powerpoint/2010/main" val="3230324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18</a:t>
            </a:fld>
            <a:endParaRPr lang="en-US"/>
          </a:p>
        </p:txBody>
      </p:sp>
    </p:spTree>
    <p:extLst>
      <p:ext uri="{BB962C8B-B14F-4D97-AF65-F5344CB8AC3E}">
        <p14:creationId xmlns:p14="http://schemas.microsoft.com/office/powerpoint/2010/main" val="249610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19</a:t>
            </a:fld>
            <a:endParaRPr lang="en-US"/>
          </a:p>
        </p:txBody>
      </p:sp>
    </p:spTree>
    <p:extLst>
      <p:ext uri="{BB962C8B-B14F-4D97-AF65-F5344CB8AC3E}">
        <p14:creationId xmlns:p14="http://schemas.microsoft.com/office/powerpoint/2010/main" val="279811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Introduce ourselves</a:t>
            </a:r>
          </a:p>
          <a:p>
            <a:r>
              <a:rPr lang="en-US" sz="1200" dirty="0"/>
              <a:t>Few things about  AI</a:t>
            </a:r>
          </a:p>
          <a:p>
            <a:r>
              <a:rPr lang="en-US" sz="1200" dirty="0"/>
              <a:t>Earth Observation Data and where to find them</a:t>
            </a:r>
          </a:p>
          <a:p>
            <a:r>
              <a:rPr lang="en-US" sz="1200" dirty="0"/>
              <a:t>Choosing the right way with the right tools</a:t>
            </a:r>
          </a:p>
          <a:p>
            <a:r>
              <a:rPr lang="en-US" sz="1200" dirty="0"/>
              <a:t>Going to Azure for full power</a:t>
            </a:r>
          </a:p>
          <a:p>
            <a:r>
              <a:rPr lang="en-US" sz="1200" dirty="0"/>
              <a:t>Conclusions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a:t>
            </a:fld>
            <a:endParaRPr lang="en-US"/>
          </a:p>
        </p:txBody>
      </p:sp>
    </p:spTree>
    <p:extLst>
      <p:ext uri="{BB962C8B-B14F-4D97-AF65-F5344CB8AC3E}">
        <p14:creationId xmlns:p14="http://schemas.microsoft.com/office/powerpoint/2010/main" val="17034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20</a:t>
            </a:fld>
            <a:endParaRPr lang="en-US"/>
          </a:p>
        </p:txBody>
      </p:sp>
    </p:spTree>
    <p:extLst>
      <p:ext uri="{BB962C8B-B14F-4D97-AF65-F5344CB8AC3E}">
        <p14:creationId xmlns:p14="http://schemas.microsoft.com/office/powerpoint/2010/main" val="2269121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21</a:t>
            </a:fld>
            <a:endParaRPr lang="en-US"/>
          </a:p>
        </p:txBody>
      </p:sp>
    </p:spTree>
    <p:extLst>
      <p:ext uri="{BB962C8B-B14F-4D97-AF65-F5344CB8AC3E}">
        <p14:creationId xmlns:p14="http://schemas.microsoft.com/office/powerpoint/2010/main" val="1930152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22</a:t>
            </a:fld>
            <a:endParaRPr lang="en-US"/>
          </a:p>
        </p:txBody>
      </p:sp>
    </p:spTree>
    <p:extLst>
      <p:ext uri="{BB962C8B-B14F-4D97-AF65-F5344CB8AC3E}">
        <p14:creationId xmlns:p14="http://schemas.microsoft.com/office/powerpoint/2010/main" val="1066735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23</a:t>
            </a:fld>
            <a:endParaRPr lang="en-US"/>
          </a:p>
        </p:txBody>
      </p:sp>
    </p:spTree>
    <p:extLst>
      <p:ext uri="{BB962C8B-B14F-4D97-AF65-F5344CB8AC3E}">
        <p14:creationId xmlns:p14="http://schemas.microsoft.com/office/powerpoint/2010/main" val="2148052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it on Azure Batch</a:t>
            </a:r>
          </a:p>
          <a:p>
            <a:endParaRPr lang="en-US" dirty="0"/>
          </a:p>
          <a:p>
            <a:r>
              <a:rPr lang="en-US" dirty="0"/>
              <a:t>Three choices</a:t>
            </a:r>
          </a:p>
          <a:p>
            <a:r>
              <a:rPr lang="en-US" dirty="0"/>
              <a:t>Use azure CLI</a:t>
            </a:r>
          </a:p>
          <a:p>
            <a:r>
              <a:rPr lang="en-US" dirty="0"/>
              <a:t>Use </a:t>
            </a:r>
            <a:r>
              <a:rPr lang="en-US" dirty="0" err="1"/>
              <a:t>.Net</a:t>
            </a:r>
            <a:endParaRPr lang="en-US" dirty="0"/>
          </a:p>
          <a:p>
            <a:r>
              <a:rPr lang="en-US" dirty="0"/>
              <a:t>Use Python</a:t>
            </a:r>
          </a:p>
        </p:txBody>
      </p:sp>
      <p:sp>
        <p:nvSpPr>
          <p:cNvPr id="4" name="Slide Number Placeholder 3"/>
          <p:cNvSpPr>
            <a:spLocks noGrp="1"/>
          </p:cNvSpPr>
          <p:nvPr>
            <p:ph type="sldNum" sz="quarter" idx="5"/>
          </p:nvPr>
        </p:nvSpPr>
        <p:spPr/>
        <p:txBody>
          <a:bodyPr/>
          <a:lstStyle/>
          <a:p>
            <a:fld id="{4AE5D54F-D569-4AD6-AF2F-FC6080E38982}" type="slidenum">
              <a:rPr lang="en-US" smtClean="0"/>
              <a:t>24</a:t>
            </a:fld>
            <a:endParaRPr lang="en-US"/>
          </a:p>
        </p:txBody>
      </p:sp>
    </p:spTree>
    <p:extLst>
      <p:ext uri="{BB962C8B-B14F-4D97-AF65-F5344CB8AC3E}">
        <p14:creationId xmlns:p14="http://schemas.microsoft.com/office/powerpoint/2010/main" val="3974244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25</a:t>
            </a:fld>
            <a:endParaRPr lang="en-US"/>
          </a:p>
        </p:txBody>
      </p:sp>
    </p:spTree>
    <p:extLst>
      <p:ext uri="{BB962C8B-B14F-4D97-AF65-F5344CB8AC3E}">
        <p14:creationId xmlns:p14="http://schemas.microsoft.com/office/powerpoint/2010/main" val="1993302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NC-series</a:t>
            </a:r>
            <a:r>
              <a:rPr lang="en-US" sz="1200" dirty="0"/>
              <a:t> with K80 (up) and </a:t>
            </a:r>
            <a:r>
              <a:rPr lang="en-US" b="1" dirty="0"/>
              <a:t>NCsv2-series P100 down</a:t>
            </a:r>
          </a:p>
          <a:p>
            <a:pPr marL="0" indent="0">
              <a:buNone/>
            </a:pPr>
            <a:endParaRPr lang="en-US" b="1" dirty="0"/>
          </a:p>
          <a:p>
            <a:pPr marL="0" indent="0">
              <a:buNone/>
            </a:pPr>
            <a:r>
              <a:rPr lang="en-US" b="1" dirty="0"/>
              <a:t>Starts from 0.18/hour and 0.36/hour</a:t>
            </a:r>
          </a:p>
          <a:p>
            <a:pPr marL="0" indent="0">
              <a:buNone/>
            </a:pPr>
            <a:endParaRPr lang="en-US" sz="1200" b="1" dirty="0"/>
          </a:p>
          <a:p>
            <a:pPr marL="0" indent="0">
              <a:buNone/>
            </a:pPr>
            <a:endParaRPr lang="en-US" sz="1200" b="1" dirty="0"/>
          </a:p>
          <a:p>
            <a:r>
              <a:rPr lang="en-US" sz="1200" b="1" i="0" u="none" strike="noStrike" kern="1200" dirty="0">
                <a:solidFill>
                  <a:schemeClr val="tx1"/>
                </a:solidFill>
                <a:effectLst/>
                <a:latin typeface="+mn-lt"/>
                <a:ea typeface="+mn-ea"/>
                <a:cs typeface="+mn-cs"/>
              </a:rPr>
              <a:t>Low-priority VMs and Spot VMs</a:t>
            </a:r>
          </a:p>
          <a:p>
            <a:r>
              <a:rPr lang="en-US" sz="1200" b="0" i="0" u="none" strike="noStrike" kern="1200" dirty="0">
                <a:solidFill>
                  <a:schemeClr val="tx1"/>
                </a:solidFill>
                <a:effectLst/>
                <a:latin typeface="+mn-lt"/>
                <a:ea typeface="+mn-ea"/>
                <a:cs typeface="+mn-cs"/>
              </a:rPr>
              <a:t>Azure Batch has supported low-priority VMs since 2017, but is being updated to support spot VMs. Spot VMs are very similar to low-priority VMs, but instead of a fixed price, the price can vary and a maximum price can optionally be specified to limit the price paid for spot VMs.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80% off!!!</a:t>
            </a:r>
          </a:p>
          <a:p>
            <a:pPr marL="0" indent="0">
              <a:buNone/>
            </a:pPr>
            <a:endParaRPr lang="en-US" sz="1200" b="1" dirty="0"/>
          </a:p>
          <a:p>
            <a:pPr marL="0" indent="0">
              <a:buNone/>
            </a:pPr>
            <a:endParaRPr lang="en-US" sz="1200" b="1" dirty="0"/>
          </a:p>
          <a:p>
            <a:pPr marL="0" indent="0">
              <a:buNone/>
            </a:pPr>
            <a:r>
              <a:rPr lang="en-US" sz="1200" dirty="0"/>
              <a:t>https://azure.microsoft.com/en-us/pricing/details/batch/</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26</a:t>
            </a:fld>
            <a:endParaRPr lang="en-US"/>
          </a:p>
        </p:txBody>
      </p:sp>
    </p:spTree>
    <p:extLst>
      <p:ext uri="{BB962C8B-B14F-4D97-AF65-F5344CB8AC3E}">
        <p14:creationId xmlns:p14="http://schemas.microsoft.com/office/powerpoint/2010/main" val="2784021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I monitor my batch</a:t>
            </a:r>
          </a:p>
          <a:p>
            <a:endParaRPr lang="en-US" dirty="0"/>
          </a:p>
          <a:p>
            <a:r>
              <a:rPr lang="en-US" dirty="0"/>
              <a:t>Azure Batch Explorer</a:t>
            </a:r>
          </a:p>
          <a:p>
            <a:endParaRPr lang="en-US" dirty="0"/>
          </a:p>
          <a:p>
            <a:r>
              <a:rPr lang="en-US" dirty="0"/>
              <a:t>You </a:t>
            </a:r>
            <a:r>
              <a:rPr lang="en-US"/>
              <a:t>can monitor </a:t>
            </a:r>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27</a:t>
            </a:fld>
            <a:endParaRPr lang="en-US"/>
          </a:p>
        </p:txBody>
      </p:sp>
    </p:spTree>
    <p:extLst>
      <p:ext uri="{BB962C8B-B14F-4D97-AF65-F5344CB8AC3E}">
        <p14:creationId xmlns:p14="http://schemas.microsoft.com/office/powerpoint/2010/main" val="1070754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28</a:t>
            </a:fld>
            <a:endParaRPr lang="en-US"/>
          </a:p>
        </p:txBody>
      </p:sp>
    </p:spTree>
    <p:extLst>
      <p:ext uri="{BB962C8B-B14F-4D97-AF65-F5344CB8AC3E}">
        <p14:creationId xmlns:p14="http://schemas.microsoft.com/office/powerpoint/2010/main" val="3295773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29</a:t>
            </a:fld>
            <a:endParaRPr lang="en-US"/>
          </a:p>
        </p:txBody>
      </p:sp>
    </p:spTree>
    <p:extLst>
      <p:ext uri="{BB962C8B-B14F-4D97-AF65-F5344CB8AC3E}">
        <p14:creationId xmlns:p14="http://schemas.microsoft.com/office/powerpoint/2010/main" val="414099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Project manager @TA-</a:t>
            </a:r>
            <a:r>
              <a:rPr lang="en-US" sz="1200" dirty="0" err="1"/>
              <a:t>Geoforce</a:t>
            </a:r>
            <a:endParaRPr lang="en-US" sz="1200" dirty="0"/>
          </a:p>
          <a:p>
            <a:r>
              <a:rPr lang="en-US" sz="1200" dirty="0"/>
              <a:t>GIS Specialist 10+ years</a:t>
            </a:r>
          </a:p>
          <a:p>
            <a:r>
              <a:rPr lang="en-US" sz="1200" dirty="0"/>
              <a:t>AI professional</a:t>
            </a:r>
          </a:p>
          <a:p>
            <a:r>
              <a:rPr lang="en-US" sz="1200" dirty="0"/>
              <a:t>Open Source enthusiasm </a:t>
            </a:r>
          </a:p>
          <a:p>
            <a:r>
              <a:rPr lang="en-US" sz="1200" dirty="0"/>
              <a:t>Piano player</a:t>
            </a:r>
          </a:p>
          <a:p>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Chopin – Heroic Polonaise</a:t>
            </a:r>
          </a:p>
          <a:p>
            <a:endParaRPr lang="en-US" sz="1200"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3</a:t>
            </a:fld>
            <a:endParaRPr lang="en-US"/>
          </a:p>
        </p:txBody>
      </p:sp>
    </p:spTree>
    <p:extLst>
      <p:ext uri="{BB962C8B-B14F-4D97-AF65-F5344CB8AC3E}">
        <p14:creationId xmlns:p14="http://schemas.microsoft.com/office/powerpoint/2010/main" val="353051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here this so many times from so many people,</a:t>
            </a:r>
          </a:p>
          <a:p>
            <a:r>
              <a:rPr lang="en-US" dirty="0"/>
              <a:t>( I tell that because it’s nice to remember the high skills that we Data Scientists have!!!!)</a:t>
            </a:r>
          </a:p>
          <a:p>
            <a:r>
              <a:rPr lang="en-US" dirty="0"/>
              <a:t> that if we have 3 sets (circles) which are Data, Statistics and Technology</a:t>
            </a:r>
          </a:p>
          <a:p>
            <a:endParaRPr lang="en-US" dirty="0"/>
          </a:p>
          <a:p>
            <a:r>
              <a:rPr lang="en-US" dirty="0"/>
              <a:t>[click]</a:t>
            </a:r>
          </a:p>
          <a:p>
            <a:endParaRPr lang="en-US" dirty="0"/>
          </a:p>
          <a:p>
            <a:r>
              <a:rPr lang="en-US" dirty="0"/>
              <a:t>AI is the common space between them.</a:t>
            </a:r>
          </a:p>
          <a:p>
            <a:endParaRPr lang="en-US" dirty="0"/>
          </a:p>
          <a:p>
            <a:r>
              <a:rPr lang="en-US" dirty="0"/>
              <a:t>[click]</a:t>
            </a:r>
          </a:p>
          <a:p>
            <a:endParaRPr lang="en-US" dirty="0"/>
          </a:p>
          <a:p>
            <a:r>
              <a:rPr lang="en-US" dirty="0"/>
              <a:t>I guess and I say I guess because now days AI is more a brand name, that a scientific definition.</a:t>
            </a:r>
          </a:p>
          <a:p>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4</a:t>
            </a:fld>
            <a:endParaRPr lang="en-US"/>
          </a:p>
        </p:txBody>
      </p:sp>
    </p:spTree>
    <p:extLst>
      <p:ext uri="{BB962C8B-B14F-4D97-AF65-F5344CB8AC3E}">
        <p14:creationId xmlns:p14="http://schemas.microsoft.com/office/powerpoint/2010/main" val="131845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AI for me</a:t>
            </a:r>
          </a:p>
          <a:p>
            <a:endParaRPr lang="en-US" dirty="0"/>
          </a:p>
          <a:p>
            <a:r>
              <a:rPr lang="en-US" dirty="0"/>
              <a:t>We can represent the whole process with an experiment bottle that we insert data in the form of liquids. </a:t>
            </a:r>
          </a:p>
          <a:p>
            <a:endParaRPr lang="en-US" dirty="0"/>
          </a:p>
          <a:p>
            <a:r>
              <a:rPr lang="en-US" dirty="0"/>
              <a:t>Attention, usually on element is not enough to get something, so we need more ingredients. </a:t>
            </a:r>
          </a:p>
          <a:p>
            <a:endParaRPr lang="en-US" dirty="0"/>
          </a:p>
          <a:p>
            <a:r>
              <a:rPr lang="en-US" dirty="0"/>
              <a:t>The AI is the bubbles or gas that gets out for experiment bottle and almost is equal with knowledge.</a:t>
            </a:r>
          </a:p>
          <a:p>
            <a:endParaRPr lang="en-US" dirty="0"/>
          </a:p>
          <a:p>
            <a:r>
              <a:rPr lang="en-US" dirty="0"/>
              <a:t>But to happen all that we need heat and the heat is all of us that we add energy to system so we can have fire.</a:t>
            </a:r>
          </a:p>
        </p:txBody>
      </p:sp>
      <p:sp>
        <p:nvSpPr>
          <p:cNvPr id="4" name="Slide Number Placeholder 3"/>
          <p:cNvSpPr>
            <a:spLocks noGrp="1"/>
          </p:cNvSpPr>
          <p:nvPr>
            <p:ph type="sldNum" sz="quarter" idx="5"/>
          </p:nvPr>
        </p:nvSpPr>
        <p:spPr/>
        <p:txBody>
          <a:bodyPr/>
          <a:lstStyle/>
          <a:p>
            <a:fld id="{4AE5D54F-D569-4AD6-AF2F-FC6080E38982}" type="slidenum">
              <a:rPr lang="en-US" smtClean="0"/>
              <a:t>5</a:t>
            </a:fld>
            <a:endParaRPr lang="en-US"/>
          </a:p>
        </p:txBody>
      </p:sp>
    </p:spTree>
    <p:extLst>
      <p:ext uri="{BB962C8B-B14F-4D97-AF65-F5344CB8AC3E}">
        <p14:creationId xmlns:p14="http://schemas.microsoft.com/office/powerpoint/2010/main" val="4143206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Space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Refers to the massive </a:t>
            </a:r>
            <a:r>
              <a:rPr lang="en-US" sz="1200" dirty="0" err="1"/>
              <a:t>spatio</a:t>
            </a:r>
            <a:r>
              <a:rPr lang="en-US" sz="1200" dirty="0"/>
              <a:t>-temporal Earth and Space observation data collected by a variety of sensors - ranging from ground based to space-borne - and the synergy with data coming from other sources and communities.</a:t>
            </a:r>
          </a:p>
          <a:p>
            <a:endParaRPr lang="en-US" dirty="0"/>
          </a:p>
          <a:p>
            <a:r>
              <a:rPr lang="en-US" dirty="0"/>
              <a:t>In the three images we see the satellite from ESA top, </a:t>
            </a:r>
            <a:r>
              <a:rPr lang="en-US" dirty="0" err="1"/>
              <a:t>WorldView</a:t>
            </a:r>
            <a:r>
              <a:rPr lang="en-US" dirty="0"/>
              <a:t> middle (with resolution 30cm), and Airbus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6</a:t>
            </a:fld>
            <a:endParaRPr lang="en-US"/>
          </a:p>
        </p:txBody>
      </p:sp>
    </p:spTree>
    <p:extLst>
      <p:ext uri="{BB962C8B-B14F-4D97-AF65-F5344CB8AC3E}">
        <p14:creationId xmlns:p14="http://schemas.microsoft.com/office/powerpoint/2010/main" val="342746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Space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Only ESA satellites produces around 150 terabytes per day!!</a:t>
            </a:r>
          </a:p>
          <a:p>
            <a:endParaRPr lang="en-US" dirty="0"/>
          </a:p>
          <a:p>
            <a:r>
              <a:rPr lang="en-US" dirty="0"/>
              <a:t>Sentinel 1 has reached 1,2 PB in 2015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7</a:t>
            </a:fld>
            <a:endParaRPr lang="en-US"/>
          </a:p>
        </p:txBody>
      </p:sp>
    </p:spTree>
    <p:extLst>
      <p:ext uri="{BB962C8B-B14F-4D97-AF65-F5344CB8AC3E}">
        <p14:creationId xmlns:p14="http://schemas.microsoft.com/office/powerpoint/2010/main" val="4095251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an open data catalogue with big datasets, you can find this catalogue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https://azure.microsoft.com/en-us/services/open-datasets/catalog </a:t>
            </a:r>
          </a:p>
          <a:p>
            <a:endParaRPr lang="en-US" dirty="0"/>
          </a:p>
          <a:p>
            <a:r>
              <a:rPr lang="en-US" dirty="0"/>
              <a:t>Did you know that 6 from 27 (22.2%) are earth observation and every day refresh data?</a:t>
            </a:r>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8</a:t>
            </a:fld>
            <a:endParaRPr lang="en-US"/>
          </a:p>
        </p:txBody>
      </p:sp>
    </p:spTree>
    <p:extLst>
      <p:ext uri="{BB962C8B-B14F-4D97-AF65-F5344CB8AC3E}">
        <p14:creationId xmlns:p14="http://schemas.microsoft.com/office/powerpoint/2010/main" val="224722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1200" dirty="0"/>
              <a:t>Talk with the client about the goal of the AI project.</a:t>
            </a:r>
          </a:p>
          <a:p>
            <a:pPr marL="457200" indent="-457200">
              <a:buFont typeface="+mj-lt"/>
              <a:buAutoNum type="arabicPeriod"/>
            </a:pPr>
            <a:r>
              <a:rPr lang="en-US" sz="1200" dirty="0"/>
              <a:t>Split the question that needs to be answered in small questions.</a:t>
            </a:r>
          </a:p>
          <a:p>
            <a:pPr marL="457200" indent="-457200">
              <a:buFont typeface="+mj-lt"/>
              <a:buAutoNum type="arabicPeriod"/>
            </a:pPr>
            <a:r>
              <a:rPr lang="en-US" sz="1200" dirty="0"/>
              <a:t>Form the Team</a:t>
            </a:r>
          </a:p>
          <a:p>
            <a:pPr marL="457200" indent="-457200">
              <a:buFont typeface="+mj-lt"/>
              <a:buAutoNum type="arabicPeriod"/>
            </a:pPr>
            <a:r>
              <a:rPr lang="en-US" sz="1200" dirty="0"/>
              <a:t>Search for datasets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9</a:t>
            </a:fld>
            <a:endParaRPr lang="en-US"/>
          </a:p>
        </p:txBody>
      </p:sp>
    </p:spTree>
    <p:extLst>
      <p:ext uri="{BB962C8B-B14F-4D97-AF65-F5344CB8AC3E}">
        <p14:creationId xmlns:p14="http://schemas.microsoft.com/office/powerpoint/2010/main" val="386549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71514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02655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58969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86771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2BF4C9-4446-49F7-BEC6-95D931750103}" type="datetimeFigureOut">
              <a:rPr lang="en-US" smtClean="0"/>
              <a:t>14-Dec-19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22524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2BF4C9-4446-49F7-BEC6-95D931750103}" type="datetimeFigureOut">
              <a:rPr lang="en-US" smtClean="0"/>
              <a:t>14-Dec-19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14092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2BF4C9-4446-49F7-BEC6-95D931750103}" type="datetimeFigureOut">
              <a:rPr lang="en-US" smtClean="0"/>
              <a:t>14-Dec-19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77445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2BF4C9-4446-49F7-BEC6-95D931750103}" type="datetimeFigureOut">
              <a:rPr lang="en-US" smtClean="0"/>
              <a:t>14-Dec-19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672088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BF4C9-4446-49F7-BEC6-95D931750103}" type="datetimeFigureOut">
              <a:rPr lang="en-US" smtClean="0"/>
              <a:t>14-Dec-19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84479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707967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14-Dec-19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21175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BF4C9-4446-49F7-BEC6-95D931750103}" type="datetimeFigureOut">
              <a:rPr lang="en-US" smtClean="0"/>
              <a:t>14-Dec-19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D7589-6803-4664-BCFF-91AF371972DC}" type="slidenum">
              <a:rPr lang="en-US" smtClean="0"/>
              <a:t>‹#›</a:t>
            </a:fld>
            <a:endParaRPr lang="en-US"/>
          </a:p>
        </p:txBody>
      </p:sp>
    </p:spTree>
    <p:extLst>
      <p:ext uri="{BB962C8B-B14F-4D97-AF65-F5344CB8AC3E}">
        <p14:creationId xmlns:p14="http://schemas.microsoft.com/office/powerpoint/2010/main" val="88468964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mailto:demo@charmatzis.blob.core.windows.ne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mailto:demo@charmatzisdata.blob.core.windows.ne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www.esa.int/Applications/Observing_the_Earth/Working_towards_AI_and_Earth_observa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ar filled sky&#10;&#10;Description automatically generated">
            <a:extLst>
              <a:ext uri="{FF2B5EF4-FFF2-40B4-BE49-F238E27FC236}">
                <a16:creationId xmlns:a16="http://schemas.microsoft.com/office/drawing/2014/main" id="{805571C5-F23C-4E1C-898A-949026F2BF5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r="11111"/>
          <a:stretch/>
        </p:blipFill>
        <p:spPr>
          <a:xfrm>
            <a:off x="20" y="0"/>
            <a:ext cx="12191980" cy="6857989"/>
          </a:xfrm>
          <a:prstGeom prst="rect">
            <a:avLst/>
          </a:prstGeom>
          <a:noFill/>
        </p:spPr>
      </p:pic>
      <p:sp>
        <p:nvSpPr>
          <p:cNvPr id="2" name="Title 1">
            <a:extLst>
              <a:ext uri="{FF2B5EF4-FFF2-40B4-BE49-F238E27FC236}">
                <a16:creationId xmlns:a16="http://schemas.microsoft.com/office/drawing/2014/main" id="{9BBD162F-CC0E-43AD-A41A-2675AB7372C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AI from Space using Azure</a:t>
            </a:r>
          </a:p>
        </p:txBody>
      </p:sp>
      <p:sp>
        <p:nvSpPr>
          <p:cNvPr id="3" name="Subtitle 2">
            <a:extLst>
              <a:ext uri="{FF2B5EF4-FFF2-40B4-BE49-F238E27FC236}">
                <a16:creationId xmlns:a16="http://schemas.microsoft.com/office/drawing/2014/main" id="{A3E3215B-FE14-499D-81D3-EDEAF5F98498}"/>
              </a:ext>
            </a:extLst>
          </p:cNvPr>
          <p:cNvSpPr>
            <a:spLocks noGrp="1"/>
          </p:cNvSpPr>
          <p:nvPr>
            <p:ph type="subTitle" idx="1"/>
          </p:nvPr>
        </p:nvSpPr>
        <p:spPr>
          <a:xfrm>
            <a:off x="1524000" y="4159404"/>
            <a:ext cx="9144000" cy="1098395"/>
          </a:xfrm>
        </p:spPr>
        <p:txBody>
          <a:bodyPr>
            <a:normAutofit/>
          </a:bodyPr>
          <a:lstStyle/>
          <a:p>
            <a:r>
              <a:rPr lang="en-US" sz="1700" dirty="0">
                <a:solidFill>
                  <a:srgbClr val="FFFFFF"/>
                </a:solidFill>
              </a:rPr>
              <a:t>Christos Charmatzis</a:t>
            </a:r>
          </a:p>
          <a:p>
            <a:r>
              <a:rPr lang="en-US" sz="1700" dirty="0">
                <a:solidFill>
                  <a:srgbClr val="FFFFFF"/>
                </a:solidFill>
              </a:rPr>
              <a:t>@</a:t>
            </a:r>
            <a:r>
              <a:rPr lang="en-US" sz="1700" dirty="0" err="1">
                <a:solidFill>
                  <a:srgbClr val="FFFFFF"/>
                </a:solidFill>
              </a:rPr>
              <a:t>christoscharmatzis</a:t>
            </a:r>
            <a:endParaRPr lang="en-US" sz="1700" dirty="0">
              <a:solidFill>
                <a:srgbClr val="FFFFFF"/>
              </a:solidFill>
            </a:endParaRPr>
          </a:p>
          <a:p>
            <a:r>
              <a:rPr lang="en-US" sz="1700" dirty="0">
                <a:solidFill>
                  <a:srgbClr val="FFFFFF"/>
                </a:solidFill>
              </a:rPr>
              <a:t>https://tageoforce.com</a:t>
            </a:r>
          </a:p>
        </p:txBody>
      </p:sp>
      <p:sp>
        <p:nvSpPr>
          <p:cNvPr id="6" name="TextBox 5">
            <a:extLst>
              <a:ext uri="{FF2B5EF4-FFF2-40B4-BE49-F238E27FC236}">
                <a16:creationId xmlns:a16="http://schemas.microsoft.com/office/drawing/2014/main" id="{3BE4431F-F013-4C3B-A146-9EF19AB33801}"/>
              </a:ext>
            </a:extLst>
          </p:cNvPr>
          <p:cNvSpPr txBox="1"/>
          <p:nvPr/>
        </p:nvSpPr>
        <p:spPr>
          <a:xfrm>
            <a:off x="8609768" y="6273215"/>
            <a:ext cx="3582231" cy="584775"/>
          </a:xfrm>
          <a:prstGeom prst="rect">
            <a:avLst/>
          </a:prstGeom>
          <a:noFill/>
        </p:spPr>
        <p:txBody>
          <a:bodyPr wrap="square" rtlCol="0" anchor="b">
            <a:normAutofit/>
          </a:bodyPr>
          <a:lstStyle/>
          <a:p>
            <a:pPr algn="r">
              <a:lnSpc>
                <a:spcPct val="90000"/>
              </a:lnSpc>
              <a:spcAft>
                <a:spcPts val="600"/>
              </a:spcAft>
            </a:pPr>
            <a:r>
              <a:rPr lang="en-US" sz="1500" i="1" dirty="0"/>
              <a:t>Athens, December 2019</a:t>
            </a:r>
          </a:p>
        </p:txBody>
      </p:sp>
      <p:sp>
        <p:nvSpPr>
          <p:cNvPr id="7" name="Subtitle 2">
            <a:extLst>
              <a:ext uri="{FF2B5EF4-FFF2-40B4-BE49-F238E27FC236}">
                <a16:creationId xmlns:a16="http://schemas.microsoft.com/office/drawing/2014/main" id="{5AF46AC2-5572-4CBE-B533-DD20BA567C8F}"/>
              </a:ext>
            </a:extLst>
          </p:cNvPr>
          <p:cNvSpPr txBox="1">
            <a:spLocks/>
          </p:cNvSpPr>
          <p:nvPr/>
        </p:nvSpPr>
        <p:spPr>
          <a:xfrm>
            <a:off x="7663158" y="106946"/>
            <a:ext cx="4528822"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3200" dirty="0">
                <a:solidFill>
                  <a:srgbClr val="FFFFFF"/>
                </a:solidFill>
              </a:rPr>
              <a:t>Athens AI Bootcamp 2019</a:t>
            </a:r>
          </a:p>
        </p:txBody>
      </p:sp>
    </p:spTree>
    <p:extLst>
      <p:ext uri="{BB962C8B-B14F-4D97-AF65-F5344CB8AC3E}">
        <p14:creationId xmlns:p14="http://schemas.microsoft.com/office/powerpoint/2010/main" val="370433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You just hit the wall</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3200" dirty="0"/>
              <a:t>The problem in every single AI project is </a:t>
            </a:r>
          </a:p>
          <a:p>
            <a:pPr marL="0" indent="0">
              <a:buNone/>
            </a:pPr>
            <a:r>
              <a:rPr lang="en-US" sz="3200" dirty="0">
                <a:solidFill>
                  <a:srgbClr val="FF0000"/>
                </a:solidFill>
              </a:rPr>
              <a:t>ONE (1) WRANGLING </a:t>
            </a:r>
            <a:r>
              <a:rPr lang="en-US" sz="3200" dirty="0"/>
              <a:t>with the DATA.</a:t>
            </a:r>
          </a:p>
          <a:p>
            <a:pPr marL="0" indent="0">
              <a:buNone/>
            </a:pPr>
            <a:endParaRPr lang="en-US" sz="3200" dirty="0"/>
          </a:p>
          <a:p>
            <a:pPr marL="0" indent="0">
              <a:buNone/>
            </a:pPr>
            <a:endParaRPr lang="en-US" sz="3200" dirty="0"/>
          </a:p>
          <a:p>
            <a:pPr marL="0" indent="0">
              <a:buNone/>
            </a:pPr>
            <a:r>
              <a:rPr lang="en-US" sz="3200" dirty="0"/>
              <a:t>So just </a:t>
            </a:r>
            <a:r>
              <a:rPr lang="en-US" sz="3200" dirty="0">
                <a:solidFill>
                  <a:srgbClr val="00B050"/>
                </a:solidFill>
              </a:rPr>
              <a:t>visualize</a:t>
            </a:r>
            <a:r>
              <a:rPr lang="en-US" sz="3200" dirty="0"/>
              <a:t> them</a:t>
            </a:r>
          </a:p>
        </p:txBody>
      </p:sp>
    </p:spTree>
    <p:extLst>
      <p:ext uri="{BB962C8B-B14F-4D97-AF65-F5344CB8AC3E}">
        <p14:creationId xmlns:p14="http://schemas.microsoft.com/office/powerpoint/2010/main" val="324791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Use ready examples</a:t>
            </a:r>
          </a:p>
        </p:txBody>
      </p:sp>
      <p:sp>
        <p:nvSpPr>
          <p:cNvPr id="27" name="Rectangle: Rounded Corners 2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Screen Recording 3">
            <a:hlinkClick r:id="" action="ppaction://media"/>
            <a:extLst>
              <a:ext uri="{FF2B5EF4-FFF2-40B4-BE49-F238E27FC236}">
                <a16:creationId xmlns:a16="http://schemas.microsoft.com/office/drawing/2014/main" id="{68E3793D-4CA0-454E-84AC-D42D8917FA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44800" y="2139484"/>
            <a:ext cx="6502400" cy="4096512"/>
          </a:xfrm>
          <a:prstGeom prst="rect">
            <a:avLst/>
          </a:prstGeom>
        </p:spPr>
      </p:pic>
    </p:spTree>
    <p:extLst>
      <p:ext uri="{BB962C8B-B14F-4D97-AF65-F5344CB8AC3E}">
        <p14:creationId xmlns:p14="http://schemas.microsoft.com/office/powerpoint/2010/main" val="3239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Spatial data are special data?</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2400" dirty="0" err="1"/>
              <a:t>Tensorflow</a:t>
            </a:r>
            <a:r>
              <a:rPr lang="en-US" sz="2400" dirty="0"/>
              <a:t> and </a:t>
            </a:r>
            <a:r>
              <a:rPr lang="en-US" sz="2400" dirty="0" err="1"/>
              <a:t>Pytorch</a:t>
            </a:r>
            <a:r>
              <a:rPr lang="en-US" sz="2400" dirty="0"/>
              <a:t> are specialized Deep Learning frameworks, that are developed for specific needs. E.g. Image recognition</a:t>
            </a:r>
          </a:p>
          <a:p>
            <a:pPr marL="0" indent="0">
              <a:buNone/>
            </a:pPr>
            <a:endParaRPr lang="en-US" sz="2400" dirty="0"/>
          </a:p>
          <a:p>
            <a:pPr marL="0" indent="0">
              <a:buNone/>
            </a:pPr>
            <a:r>
              <a:rPr lang="en-US" sz="2400" dirty="0"/>
              <a:t>Things don’t go well when you try to use them outside their comfort zone.</a:t>
            </a:r>
          </a:p>
        </p:txBody>
      </p:sp>
    </p:spTree>
    <p:extLst>
      <p:ext uri="{BB962C8B-B14F-4D97-AF65-F5344CB8AC3E}">
        <p14:creationId xmlns:p14="http://schemas.microsoft.com/office/powerpoint/2010/main" val="31148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1051560" y="4444332"/>
            <a:ext cx="3558466" cy="1645920"/>
          </a:xfrm>
        </p:spPr>
        <p:txBody>
          <a:bodyPr vert="horz" lIns="91440" tIns="45720" rIns="91440" bIns="45720" rtlCol="0">
            <a:normAutofit/>
          </a:bodyPr>
          <a:lstStyle/>
          <a:p>
            <a:r>
              <a:rPr lang="en-US" sz="3200"/>
              <a:t>My favorite deep learning framework</a:t>
            </a:r>
            <a:endParaRPr lang="en-US" sz="3200" kern="1200">
              <a:latin typeface="+mj-lt"/>
              <a:ea typeface="+mj-ea"/>
              <a:cs typeface="+mj-cs"/>
            </a:endParaRPr>
          </a:p>
        </p:txBody>
      </p:sp>
      <p:pic>
        <p:nvPicPr>
          <p:cNvPr id="4" name="Graphic 3">
            <a:extLst>
              <a:ext uri="{FF2B5EF4-FFF2-40B4-BE49-F238E27FC236}">
                <a16:creationId xmlns:a16="http://schemas.microsoft.com/office/drawing/2014/main" id="{3ADB3E0D-56D3-4D13-8C62-F70369163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84" y="1442436"/>
            <a:ext cx="11164824" cy="1474599"/>
          </a:xfrm>
          <a:prstGeom prst="rect">
            <a:avLst/>
          </a:prstGeom>
        </p:spPr>
      </p:pic>
      <p:sp>
        <p:nvSpPr>
          <p:cNvPr id="29" name="Rectangle 28">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5349240" y="4440602"/>
            <a:ext cx="6007608" cy="1645920"/>
          </a:xfrm>
        </p:spPr>
        <p:txBody>
          <a:bodyPr vert="horz" lIns="91440" tIns="45720" rIns="91440" bIns="45720" rtlCol="0" anchor="ctr">
            <a:normAutofit/>
          </a:bodyPr>
          <a:lstStyle/>
          <a:p>
            <a:pPr marL="0" indent="0">
              <a:buNone/>
            </a:pPr>
            <a:r>
              <a:rPr lang="en-US" sz="1800" dirty="0"/>
              <a:t>Raster Vision is an open source framework for Python developers building computer vision models on satellite, aerial, and other large imagery sets (including oblique drone imagery)</a:t>
            </a:r>
          </a:p>
          <a:p>
            <a:pPr marL="0" indent="0">
              <a:buNone/>
            </a:pPr>
            <a:endParaRPr lang="en-US" sz="1800" dirty="0"/>
          </a:p>
          <a:p>
            <a:pPr marL="0" indent="0">
              <a:buNone/>
            </a:pPr>
            <a:r>
              <a:rPr lang="en-US" sz="1800" dirty="0"/>
              <a:t>https://rastervision.io/ </a:t>
            </a:r>
          </a:p>
          <a:p>
            <a:pPr marL="0" indent="0">
              <a:buNone/>
            </a:pPr>
            <a:endParaRPr lang="en-US" sz="1800" dirty="0"/>
          </a:p>
        </p:txBody>
      </p:sp>
    </p:spTree>
    <p:extLst>
      <p:ext uri="{BB962C8B-B14F-4D97-AF65-F5344CB8AC3E}">
        <p14:creationId xmlns:p14="http://schemas.microsoft.com/office/powerpoint/2010/main" val="223667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Raster-Vision workflow</a:t>
            </a:r>
          </a:p>
        </p:txBody>
      </p:sp>
      <p:sp>
        <p:nvSpPr>
          <p:cNvPr id="28" name="Rectangle 25">
            <a:extLst>
              <a:ext uri="{FF2B5EF4-FFF2-40B4-BE49-F238E27FC236}">
                <a16:creationId xmlns:a16="http://schemas.microsoft.com/office/drawing/2014/main" id="{0465601C-04B5-4AE0-8300-C95A72EC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 keyboard&#10;&#10;Description automatically generated">
            <a:extLst>
              <a:ext uri="{FF2B5EF4-FFF2-40B4-BE49-F238E27FC236}">
                <a16:creationId xmlns:a16="http://schemas.microsoft.com/office/drawing/2014/main" id="{4B0A38DB-EDF1-4C51-B64B-B99E571CA030}"/>
              </a:ext>
            </a:extLst>
          </p:cNvPr>
          <p:cNvPicPr>
            <a:picLocks noChangeAspect="1"/>
          </p:cNvPicPr>
          <p:nvPr/>
        </p:nvPicPr>
        <p:blipFill rotWithShape="1">
          <a:blip r:embed="rId3">
            <a:extLst>
              <a:ext uri="{28A0092B-C50C-407E-A947-70E740481C1C}">
                <a14:useLocalDpi xmlns:a14="http://schemas.microsoft.com/office/drawing/2010/main" val="0"/>
              </a:ext>
            </a:extLst>
          </a:blip>
          <a:srcRect r="2673"/>
          <a:stretch/>
        </p:blipFill>
        <p:spPr>
          <a:xfrm>
            <a:off x="838200" y="2260932"/>
            <a:ext cx="10515599" cy="3646484"/>
          </a:xfrm>
          <a:prstGeom prst="rect">
            <a:avLst/>
          </a:prstGeom>
          <a:solidFill>
            <a:schemeClr val="accent1"/>
          </a:solidFill>
        </p:spPr>
      </p:pic>
    </p:spTree>
    <p:extLst>
      <p:ext uri="{BB962C8B-B14F-4D97-AF65-F5344CB8AC3E}">
        <p14:creationId xmlns:p14="http://schemas.microsoft.com/office/powerpoint/2010/main" val="130426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Processing power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09293" y="963877"/>
            <a:ext cx="6641439" cy="4930246"/>
          </a:xfrm>
        </p:spPr>
        <p:txBody>
          <a:bodyPr anchor="ct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1800" dirty="0"/>
              <a:t>    Chip classification   &lt;   Object detection      &lt;     Semantic classification</a:t>
            </a:r>
          </a:p>
        </p:txBody>
      </p:sp>
      <p:pic>
        <p:nvPicPr>
          <p:cNvPr id="6" name="Picture 5" descr="A picture containing photo, different, black, covered&#10;&#10;Description automatically generated">
            <a:extLst>
              <a:ext uri="{FF2B5EF4-FFF2-40B4-BE49-F238E27FC236}">
                <a16:creationId xmlns:a16="http://schemas.microsoft.com/office/drawing/2014/main" id="{EAA9559D-5742-4C58-8E4A-CD08B0984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293" y="1486842"/>
            <a:ext cx="6574705" cy="2534900"/>
          </a:xfrm>
          <a:prstGeom prst="rect">
            <a:avLst/>
          </a:prstGeom>
        </p:spPr>
      </p:pic>
    </p:spTree>
    <p:extLst>
      <p:ext uri="{BB962C8B-B14F-4D97-AF65-F5344CB8AC3E}">
        <p14:creationId xmlns:p14="http://schemas.microsoft.com/office/powerpoint/2010/main" val="206223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Spatial Data vs Big Data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r>
              <a:rPr lang="en-US" sz="2400"/>
              <a:t>Since everything is relative:</a:t>
            </a:r>
          </a:p>
          <a:p>
            <a:pPr marL="0" indent="0">
              <a:buNone/>
            </a:pPr>
            <a:r>
              <a:rPr lang="en-US" sz="2400"/>
              <a:t> - If you are studying (labeling) small features (e.g. roofs, cars, parking places) you are OK!!! There is nothing to worry about Big Data</a:t>
            </a:r>
          </a:p>
          <a:p>
            <a:pPr marL="0" indent="0">
              <a:buNone/>
            </a:pPr>
            <a:endParaRPr lang="en-US" sz="2400"/>
          </a:p>
          <a:p>
            <a:pPr>
              <a:buFontTx/>
              <a:buChar char="-"/>
            </a:pPr>
            <a:r>
              <a:rPr lang="en-US" sz="2400"/>
              <a:t>If you are studying (labeling) large features (e.g. lakes, oil spills, forests)</a:t>
            </a:r>
          </a:p>
          <a:p>
            <a:pPr marL="0" indent="0">
              <a:buNone/>
            </a:pPr>
            <a:r>
              <a:rPr lang="en-US" sz="2400"/>
              <a:t>You are in Big (Trouble) Data!!!!</a:t>
            </a:r>
          </a:p>
        </p:txBody>
      </p:sp>
    </p:spTree>
    <p:extLst>
      <p:ext uri="{BB962C8B-B14F-4D97-AF65-F5344CB8AC3E}">
        <p14:creationId xmlns:p14="http://schemas.microsoft.com/office/powerpoint/2010/main" val="3409353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Spatial Data vs Big Data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r>
              <a:rPr lang="en-US" sz="2400"/>
              <a:t>Since everything is relative:</a:t>
            </a:r>
          </a:p>
          <a:p>
            <a:pPr marL="0" indent="0">
              <a:buNone/>
            </a:pPr>
            <a:r>
              <a:rPr lang="en-US" sz="2400"/>
              <a:t> - If you are studying (labeling) small features (e.g. roofs, cars, parking places) you are OK!!! There is nothing to worry about Big Data</a:t>
            </a:r>
          </a:p>
          <a:p>
            <a:pPr marL="0" indent="0">
              <a:buNone/>
            </a:pPr>
            <a:endParaRPr lang="en-US" sz="2400"/>
          </a:p>
          <a:p>
            <a:pPr>
              <a:buFontTx/>
              <a:buChar char="-"/>
            </a:pPr>
            <a:r>
              <a:rPr lang="en-US" sz="2400"/>
              <a:t>If you are studying (labeling) large features (e.g. lakes, oil spills, forests)</a:t>
            </a:r>
          </a:p>
          <a:p>
            <a:pPr marL="0" indent="0">
              <a:buNone/>
            </a:pPr>
            <a:r>
              <a:rPr lang="en-US" sz="2400"/>
              <a:t>You are in Big (Trouble) Data!!!!</a:t>
            </a:r>
          </a:p>
        </p:txBody>
      </p:sp>
    </p:spTree>
    <p:extLst>
      <p:ext uri="{BB962C8B-B14F-4D97-AF65-F5344CB8AC3E}">
        <p14:creationId xmlns:p14="http://schemas.microsoft.com/office/powerpoint/2010/main" val="1582292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The </a:t>
            </a:r>
            <a:r>
              <a:rPr lang="en-US" dirty="0" err="1">
                <a:solidFill>
                  <a:schemeClr val="accent1"/>
                </a:solidFill>
              </a:rPr>
              <a:t>Don’t’s</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457200" indent="-457200">
              <a:buAutoNum type="arabicPeriod"/>
            </a:pPr>
            <a:r>
              <a:rPr lang="en-US" sz="2400" dirty="0"/>
              <a:t>Never use Windows, always Linux</a:t>
            </a:r>
          </a:p>
          <a:p>
            <a:pPr marL="457200" indent="-457200">
              <a:buAutoNum type="arabicPeriod"/>
            </a:pPr>
            <a:r>
              <a:rPr lang="en-US" sz="2400" dirty="0"/>
              <a:t>Don’t use the CPU versions, always the GPU</a:t>
            </a:r>
          </a:p>
          <a:p>
            <a:pPr marL="457200" indent="-457200">
              <a:buAutoNum type="arabicPeriod"/>
            </a:pPr>
            <a:r>
              <a:rPr lang="en-US" sz="2400" dirty="0"/>
              <a:t>Never run it in your local computer.</a:t>
            </a:r>
          </a:p>
          <a:p>
            <a:pPr marL="457200" indent="-457200">
              <a:buAutoNum type="arabicPeriod"/>
            </a:pPr>
            <a:endParaRPr lang="en-US" sz="2400" dirty="0"/>
          </a:p>
          <a:p>
            <a:pPr>
              <a:buFontTx/>
              <a:buChar char="-"/>
            </a:pPr>
            <a:r>
              <a:rPr lang="en-US" sz="2400" dirty="0"/>
              <a:t>Bonus – </a:t>
            </a:r>
          </a:p>
          <a:p>
            <a:pPr marL="0" indent="0">
              <a:buNone/>
            </a:pPr>
            <a:r>
              <a:rPr lang="en-US" sz="2400" dirty="0"/>
              <a:t>4.    Don’t go to your supervisor for a new Alienware laptop….  ;-)</a:t>
            </a:r>
          </a:p>
        </p:txBody>
      </p:sp>
    </p:spTree>
    <p:extLst>
      <p:ext uri="{BB962C8B-B14F-4D97-AF65-F5344CB8AC3E}">
        <p14:creationId xmlns:p14="http://schemas.microsoft.com/office/powerpoint/2010/main" val="3224616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If not local, then what?</a:t>
            </a:r>
          </a:p>
        </p:txBody>
      </p:sp>
      <p:graphicFrame>
        <p:nvGraphicFramePr>
          <p:cNvPr id="12" name="Content Placeholder 2">
            <a:extLst>
              <a:ext uri="{FF2B5EF4-FFF2-40B4-BE49-F238E27FC236}">
                <a16:creationId xmlns:a16="http://schemas.microsoft.com/office/drawing/2014/main" id="{84890F8F-FB0C-4054-8EF7-072000D8AE04}"/>
              </a:ext>
            </a:extLst>
          </p:cNvPr>
          <p:cNvGraphicFramePr>
            <a:graphicFrameLocks noGrp="1"/>
          </p:cNvGraphicFramePr>
          <p:nvPr>
            <p:ph idx="1"/>
            <p:extLst>
              <p:ext uri="{D42A27DB-BD31-4B8C-83A1-F6EECF244321}">
                <p14:modId xmlns:p14="http://schemas.microsoft.com/office/powerpoint/2010/main" val="25174492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91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Agenda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Introduce ourselves</a:t>
            </a:r>
          </a:p>
          <a:p>
            <a:r>
              <a:rPr lang="en-US" sz="2400" dirty="0"/>
              <a:t>Few things about  AI</a:t>
            </a:r>
          </a:p>
          <a:p>
            <a:r>
              <a:rPr lang="en-US" sz="2400" dirty="0"/>
              <a:t>Earth Observation Data and where to find them</a:t>
            </a:r>
          </a:p>
          <a:p>
            <a:r>
              <a:rPr lang="en-US" sz="2400" dirty="0"/>
              <a:t>Choosing the right way with the right tools</a:t>
            </a:r>
          </a:p>
          <a:p>
            <a:r>
              <a:rPr lang="en-US" sz="2400" dirty="0"/>
              <a:t>Going to Azure for full power</a:t>
            </a:r>
          </a:p>
          <a:p>
            <a:r>
              <a:rPr lang="en-US" sz="2400" dirty="0"/>
              <a:t>Conclusions</a:t>
            </a:r>
          </a:p>
        </p:txBody>
      </p:sp>
    </p:spTree>
    <p:extLst>
      <p:ext uri="{BB962C8B-B14F-4D97-AF65-F5344CB8AC3E}">
        <p14:creationId xmlns:p14="http://schemas.microsoft.com/office/powerpoint/2010/main" val="289978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2</a:t>
            </a:r>
            <a:r>
              <a:rPr lang="en-US" baseline="30000" dirty="0">
                <a:solidFill>
                  <a:schemeClr val="accent1"/>
                </a:solidFill>
              </a:rPr>
              <a:t>nd</a:t>
            </a:r>
            <a:r>
              <a:rPr lang="en-US" dirty="0">
                <a:solidFill>
                  <a:schemeClr val="accent1"/>
                </a:solidFill>
              </a:rPr>
              <a:t> step </a:t>
            </a:r>
            <a:r>
              <a:rPr lang="en-US" dirty="0" err="1">
                <a:solidFill>
                  <a:schemeClr val="accent1"/>
                </a:solidFill>
              </a:rPr>
              <a:t>dockerize</a:t>
            </a:r>
            <a:r>
              <a:rPr lang="en-US" dirty="0">
                <a:solidFill>
                  <a:schemeClr val="accent1"/>
                </a:solidFill>
              </a:rPr>
              <a:t> everything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70000" lnSpcReduction="20000"/>
          </a:bodyPr>
          <a:lstStyle/>
          <a:p>
            <a:pPr marL="0" indent="0">
              <a:buNone/>
            </a:pPr>
            <a:r>
              <a:rPr lang="en-US" dirty="0"/>
              <a:t>//requirements.txt</a:t>
            </a:r>
          </a:p>
          <a:p>
            <a:pPr marL="0" indent="0">
              <a:buNone/>
            </a:pPr>
            <a:r>
              <a:rPr lang="en-US" dirty="0"/>
              <a:t>azure</a:t>
            </a:r>
            <a:br>
              <a:rPr lang="en-US" sz="2400" dirty="0"/>
            </a:br>
            <a:r>
              <a:rPr lang="en-US" dirty="0"/>
              <a:t>azure-storage</a:t>
            </a:r>
            <a:br>
              <a:rPr lang="en-US" sz="2400" dirty="0"/>
            </a:br>
            <a:r>
              <a:rPr lang="en-US" dirty="0"/>
              <a:t>azure-storage-blob</a:t>
            </a:r>
          </a:p>
          <a:p>
            <a:pPr marL="0" indent="0">
              <a:buNone/>
            </a:pPr>
            <a:endParaRPr lang="en-US" sz="2400" dirty="0"/>
          </a:p>
          <a:p>
            <a:pPr marL="0" indent="0">
              <a:buNone/>
            </a:pPr>
            <a:r>
              <a:rPr lang="en-US" sz="2400" dirty="0"/>
              <a:t>#</a:t>
            </a:r>
            <a:r>
              <a:rPr lang="en-US" sz="2400" dirty="0" err="1"/>
              <a:t>Dockerfile</a:t>
            </a:r>
            <a:endParaRPr lang="en-US" sz="2400" dirty="0"/>
          </a:p>
          <a:p>
            <a:pPr marL="0" indent="0">
              <a:buNone/>
            </a:pPr>
            <a:r>
              <a:rPr lang="en-US" b="1" dirty="0"/>
              <a:t>FROM </a:t>
            </a:r>
            <a:r>
              <a:rPr lang="en-US" dirty="0"/>
              <a:t>quay.io/azavea/raster-vision:pytorch-0.10</a:t>
            </a:r>
            <a:br>
              <a:rPr lang="en-US" sz="2400" dirty="0"/>
            </a:br>
            <a:br>
              <a:rPr lang="en-US" sz="2400" dirty="0"/>
            </a:br>
            <a:br>
              <a:rPr lang="en-US" sz="2400" dirty="0"/>
            </a:br>
            <a:r>
              <a:rPr lang="en-US" b="1" dirty="0"/>
              <a:t>COPY </a:t>
            </a:r>
            <a:r>
              <a:rPr lang="en-US" dirty="0"/>
              <a:t>requirements.txt </a:t>
            </a:r>
            <a:r>
              <a:rPr lang="en-US" b="1" dirty="0"/>
              <a:t>/</a:t>
            </a:r>
            <a:br>
              <a:rPr lang="en-US" b="1" dirty="0"/>
            </a:br>
            <a:r>
              <a:rPr lang="en-US" b="1" dirty="0"/>
              <a:t>RUN </a:t>
            </a:r>
            <a:r>
              <a:rPr lang="en-US" dirty="0"/>
              <a:t>pip install </a:t>
            </a:r>
            <a:r>
              <a:rPr lang="en-US" b="1" dirty="0"/>
              <a:t>-</a:t>
            </a:r>
            <a:r>
              <a:rPr lang="en-US" dirty="0"/>
              <a:t>r </a:t>
            </a:r>
            <a:r>
              <a:rPr lang="en-US" b="1" dirty="0"/>
              <a:t>/</a:t>
            </a:r>
            <a:r>
              <a:rPr lang="en-US" dirty="0"/>
              <a:t>requirements.txt</a:t>
            </a:r>
          </a:p>
          <a:p>
            <a:pPr marL="0" indent="0">
              <a:buNone/>
            </a:pPr>
            <a:endParaRPr lang="en-US" sz="2400" dirty="0"/>
          </a:p>
          <a:p>
            <a:pPr marL="0" indent="0">
              <a:buNone/>
            </a:pPr>
            <a:r>
              <a:rPr lang="en-US" sz="2400" dirty="0"/>
              <a:t>COPY  tiny_spacenet.py</a:t>
            </a:r>
            <a:br>
              <a:rPr lang="en-US" sz="2400" dirty="0"/>
            </a:br>
            <a:br>
              <a:rPr lang="en-US" sz="2400" dirty="0"/>
            </a:br>
            <a:r>
              <a:rPr lang="en-US" b="1" dirty="0"/>
              <a:t>ENV </a:t>
            </a:r>
            <a:r>
              <a:rPr lang="en-US" i="1" dirty="0"/>
              <a:t>PATH</a:t>
            </a:r>
            <a:r>
              <a:rPr lang="en-US" dirty="0"/>
              <a:t>=$</a:t>
            </a:r>
            <a:r>
              <a:rPr lang="en-US" i="1" dirty="0"/>
              <a:t>PATH</a:t>
            </a:r>
            <a:r>
              <a:rPr lang="en-US" dirty="0"/>
              <a:t>:</a:t>
            </a:r>
            <a:r>
              <a:rPr lang="en-US" b="1" dirty="0"/>
              <a:t>/</a:t>
            </a:r>
            <a:r>
              <a:rPr lang="en-US" dirty="0" err="1"/>
              <a:t>src</a:t>
            </a:r>
            <a:br>
              <a:rPr lang="en-US" sz="2400" dirty="0"/>
            </a:br>
            <a:r>
              <a:rPr lang="en-US" b="1" dirty="0"/>
              <a:t>ENV </a:t>
            </a:r>
            <a:r>
              <a:rPr lang="en-US" i="1" dirty="0"/>
              <a:t>PYTHONPATH </a:t>
            </a:r>
            <a:r>
              <a:rPr lang="en-US" b="1" dirty="0"/>
              <a:t>/</a:t>
            </a:r>
            <a:r>
              <a:rPr lang="en-US" dirty="0" err="1"/>
              <a:t>src</a:t>
            </a:r>
            <a:br>
              <a:rPr lang="en-US" sz="2400" dirty="0"/>
            </a:br>
            <a:br>
              <a:rPr lang="en-US" sz="2400" dirty="0"/>
            </a:br>
            <a:r>
              <a:rPr lang="en-US" b="1" dirty="0"/>
              <a:t>ADD </a:t>
            </a:r>
            <a:r>
              <a:rPr lang="en-US" dirty="0"/>
              <a:t>.</a:t>
            </a:r>
            <a:r>
              <a:rPr lang="en-US" b="1" dirty="0"/>
              <a:t>/ /</a:t>
            </a:r>
            <a:r>
              <a:rPr lang="en-US" dirty="0" err="1"/>
              <a:t>src</a:t>
            </a:r>
            <a:br>
              <a:rPr lang="en-US" sz="2400" dirty="0"/>
            </a:br>
            <a:r>
              <a:rPr lang="en-US" b="1" dirty="0"/>
              <a:t>WORKDIR /</a:t>
            </a:r>
            <a:r>
              <a:rPr lang="en-US" dirty="0" err="1"/>
              <a:t>src</a:t>
            </a:r>
            <a:r>
              <a:rPr lang="en-US" b="1" dirty="0"/>
              <a:t>/</a:t>
            </a:r>
            <a:endParaRPr lang="en-US" sz="2400" dirty="0"/>
          </a:p>
        </p:txBody>
      </p:sp>
    </p:spTree>
    <p:extLst>
      <p:ext uri="{BB962C8B-B14F-4D97-AF65-F5344CB8AC3E}">
        <p14:creationId xmlns:p14="http://schemas.microsoft.com/office/powerpoint/2010/main" val="1038602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Write experiments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F6624DA4-A6D4-432B-857D-C12D54414D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76813" y="1711325"/>
            <a:ext cx="6376987" cy="3433763"/>
          </a:xfrm>
        </p:spPr>
      </p:pic>
    </p:spTree>
    <p:extLst>
      <p:ext uri="{BB962C8B-B14F-4D97-AF65-F5344CB8AC3E}">
        <p14:creationId xmlns:p14="http://schemas.microsoft.com/office/powerpoint/2010/main" val="214787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Build &amp; run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92500" lnSpcReduction="10000"/>
          </a:bodyPr>
          <a:lstStyle/>
          <a:p>
            <a:pPr marL="0" indent="0">
              <a:buNone/>
            </a:pPr>
            <a:r>
              <a:rPr lang="en-US" dirty="0"/>
              <a:t>//Build docker image</a:t>
            </a:r>
          </a:p>
          <a:p>
            <a:pPr marL="0" indent="0">
              <a:buNone/>
            </a:pPr>
            <a:r>
              <a:rPr lang="en-US" dirty="0"/>
              <a:t>docker build -t charmatzis/</a:t>
            </a:r>
            <a:r>
              <a:rPr lang="en-US" dirty="0" err="1"/>
              <a:t>raster_vision_azure_batch_demo</a:t>
            </a:r>
            <a:r>
              <a:rPr lang="en-US" dirty="0"/>
              <a:t> .</a:t>
            </a:r>
          </a:p>
          <a:p>
            <a:pPr marL="0" indent="0">
              <a:buNone/>
            </a:pPr>
            <a:endParaRPr lang="en-US" sz="2400" dirty="0"/>
          </a:p>
          <a:p>
            <a:pPr marL="0" indent="0">
              <a:buNone/>
            </a:pPr>
            <a:r>
              <a:rPr lang="en-US" sz="2400" dirty="0"/>
              <a:t>//Run it</a:t>
            </a:r>
          </a:p>
          <a:p>
            <a:pPr marL="0" indent="0">
              <a:buNone/>
            </a:pPr>
            <a:r>
              <a:rPr lang="en-US" dirty="0"/>
              <a:t>docker run charmatzis/</a:t>
            </a:r>
            <a:r>
              <a:rPr lang="en-US" dirty="0" err="1"/>
              <a:t>raster_vision_azure_batch_demo</a:t>
            </a:r>
            <a:r>
              <a:rPr lang="en-US" dirty="0"/>
              <a:t> python /src/tiny_spacenet.py -- </a:t>
            </a:r>
            <a:r>
              <a:rPr lang="en-US" dirty="0" err="1"/>
              <a:t>base_uri</a:t>
            </a:r>
            <a:endParaRPr lang="en-US" dirty="0"/>
          </a:p>
          <a:p>
            <a:pPr marL="0" indent="0">
              <a:buNone/>
            </a:pPr>
            <a:r>
              <a:rPr lang="en-US" dirty="0"/>
              <a:t> wasbs://</a:t>
            </a:r>
            <a:r>
              <a:rPr lang="en-US" dirty="0">
                <a:hlinkClick r:id="rId3"/>
              </a:rPr>
              <a:t>demo@charmatzis.blob.core.windows.net</a:t>
            </a:r>
            <a:r>
              <a:rPr lang="en-US" dirty="0"/>
              <a:t>/ --</a:t>
            </a:r>
            <a:r>
              <a:rPr lang="en-US" dirty="0" err="1"/>
              <a:t>root_uri</a:t>
            </a:r>
            <a:r>
              <a:rPr lang="en-US" dirty="0"/>
              <a:t> wasbs://</a:t>
            </a:r>
            <a:r>
              <a:rPr lang="en-US" dirty="0">
                <a:hlinkClick r:id="rId4"/>
              </a:rPr>
              <a:t>demo@charmatzisdata.blob.core.windows.net</a:t>
            </a:r>
            <a:r>
              <a:rPr lang="en-US" dirty="0"/>
              <a:t>/results</a:t>
            </a:r>
          </a:p>
          <a:p>
            <a:pPr marL="0" indent="0">
              <a:buNone/>
            </a:pPr>
            <a:endParaRPr lang="en-US" sz="2400" dirty="0"/>
          </a:p>
        </p:txBody>
      </p:sp>
    </p:spTree>
    <p:extLst>
      <p:ext uri="{BB962C8B-B14F-4D97-AF65-F5344CB8AC3E}">
        <p14:creationId xmlns:p14="http://schemas.microsoft.com/office/powerpoint/2010/main" val="2325075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Move images to Azure with 3 simple moves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663547"/>
            <a:ext cx="6377769" cy="5230576"/>
          </a:xfrm>
        </p:spPr>
        <p:txBody>
          <a:bodyPr anchor="ctr">
            <a:normAutofit fontScale="92500"/>
          </a:bodyPr>
          <a:lstStyle/>
          <a:p>
            <a:r>
              <a:rPr lang="en-US" dirty="0"/>
              <a:t>Azure Container Registry</a:t>
            </a:r>
            <a:br>
              <a:rPr lang="en-US" dirty="0"/>
            </a:br>
            <a:r>
              <a:rPr lang="en-US" sz="2600" dirty="0">
                <a:latin typeface="Menlo"/>
              </a:rPr>
              <a:t>docker login athensaibootcampdemo.azurecr.io</a:t>
            </a:r>
          </a:p>
          <a:p>
            <a:endParaRPr lang="en-US" sz="2400" dirty="0">
              <a:latin typeface="Menlo"/>
            </a:endParaRPr>
          </a:p>
          <a:p>
            <a:r>
              <a:rPr lang="en-US" dirty="0"/>
              <a:t>Tag your docker container</a:t>
            </a:r>
            <a:br>
              <a:rPr lang="en-US" dirty="0"/>
            </a:br>
            <a:r>
              <a:rPr lang="en-US" sz="2400" dirty="0">
                <a:latin typeface="Menlo"/>
              </a:rPr>
              <a:t>docker tag charmatzis/</a:t>
            </a:r>
            <a:r>
              <a:rPr lang="en-US" sz="2400" dirty="0" err="1">
                <a:latin typeface="Menlo"/>
              </a:rPr>
              <a:t>raster_vision_azure_batch_demo:latest</a:t>
            </a:r>
            <a:r>
              <a:rPr lang="en-US" sz="2400" dirty="0">
                <a:latin typeface="Menlo"/>
              </a:rPr>
              <a:t> athensaibootcampdemo.azurecr.io/charmatzis/ </a:t>
            </a:r>
            <a:r>
              <a:rPr lang="en-US" sz="2400" dirty="0" err="1">
                <a:latin typeface="Menlo"/>
              </a:rPr>
              <a:t>raster_vision_azure_batch_demo</a:t>
            </a:r>
            <a:r>
              <a:rPr lang="en-US" sz="2400" dirty="0">
                <a:latin typeface="Menlo"/>
              </a:rPr>
              <a:t> :latest</a:t>
            </a:r>
          </a:p>
          <a:p>
            <a:endParaRPr lang="en-US" sz="2400" dirty="0">
              <a:latin typeface="Menlo"/>
            </a:endParaRPr>
          </a:p>
          <a:p>
            <a:r>
              <a:rPr lang="en-US" dirty="0"/>
              <a:t>Upload it to ACR</a:t>
            </a:r>
            <a:br>
              <a:rPr lang="en-US" sz="2400" dirty="0">
                <a:latin typeface="Menlo"/>
              </a:rPr>
            </a:br>
            <a:r>
              <a:rPr lang="en-US" sz="2400" dirty="0">
                <a:latin typeface="Menlo"/>
              </a:rPr>
              <a:t>docker push athensaibootcampdemo.azurecr.io/ </a:t>
            </a:r>
            <a:r>
              <a:rPr lang="en-US" sz="2400" dirty="0" err="1">
                <a:latin typeface="Menlo"/>
              </a:rPr>
              <a:t>athensaibootcampdemo</a:t>
            </a:r>
            <a:r>
              <a:rPr lang="en-US" sz="2400" dirty="0">
                <a:latin typeface="Menlo"/>
              </a:rPr>
              <a:t> / </a:t>
            </a:r>
            <a:r>
              <a:rPr lang="en-US" sz="2400" dirty="0" err="1">
                <a:latin typeface="Menlo"/>
              </a:rPr>
              <a:t>raster_vision_azure_batch_demo</a:t>
            </a:r>
            <a:r>
              <a:rPr lang="en-US" sz="2400" dirty="0">
                <a:latin typeface="Menlo"/>
              </a:rPr>
              <a:t> :latest</a:t>
            </a:r>
          </a:p>
          <a:p>
            <a:pPr marL="0" indent="0">
              <a:buNone/>
            </a:pPr>
            <a:endParaRPr lang="en-US" dirty="0"/>
          </a:p>
        </p:txBody>
      </p:sp>
    </p:spTree>
    <p:extLst>
      <p:ext uri="{BB962C8B-B14F-4D97-AF65-F5344CB8AC3E}">
        <p14:creationId xmlns:p14="http://schemas.microsoft.com/office/powerpoint/2010/main" val="2185594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Run it on Azure Batch</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501D3B4C-6812-41B9-95E2-9E0B808051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9718" y="2509911"/>
            <a:ext cx="7437464" cy="3997637"/>
          </a:xfrm>
          <a:prstGeom prst="rect">
            <a:avLst/>
          </a:prstGeom>
        </p:spPr>
      </p:pic>
    </p:spTree>
    <p:extLst>
      <p:ext uri="{BB962C8B-B14F-4D97-AF65-F5344CB8AC3E}">
        <p14:creationId xmlns:p14="http://schemas.microsoft.com/office/powerpoint/2010/main" val="40395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631825"/>
            <a:ext cx="10515600" cy="1325563"/>
          </a:xfrm>
        </p:spPr>
        <p:txBody>
          <a:bodyPr>
            <a:normAutofit/>
          </a:bodyPr>
          <a:lstStyle/>
          <a:p>
            <a:r>
              <a:rPr lang="en-US"/>
              <a:t>Run it on Azure Batch…</a:t>
            </a:r>
            <a:br>
              <a:rPr lang="en-US"/>
            </a:br>
            <a:r>
              <a:rPr lang="en-US"/>
              <a:t>But how?</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2057400"/>
            <a:ext cx="10515600" cy="3871762"/>
          </a:xfrm>
        </p:spPr>
        <p:txBody>
          <a:bodyPr>
            <a:normAutofit/>
          </a:bodyPr>
          <a:lstStyle/>
          <a:p>
            <a:r>
              <a:rPr lang="en-US" sz="2400" dirty="0"/>
              <a:t>It connects to your container registry and uses those docker images</a:t>
            </a:r>
          </a:p>
          <a:p>
            <a:r>
              <a:rPr lang="en-US" sz="2400" dirty="0"/>
              <a:t>Create a Pool if it doesn’t exist yet. Here, you can configure which kind of VMs and how many of them you want in your pool. And more importantly, you can specify that it are Low </a:t>
            </a:r>
            <a:r>
              <a:rPr lang="en-US" sz="2400" dirty="0" err="1"/>
              <a:t>Prio</a:t>
            </a:r>
            <a:r>
              <a:rPr lang="en-US" sz="2400" dirty="0"/>
              <a:t> VMs, which are cheap.</a:t>
            </a:r>
          </a:p>
          <a:p>
            <a:r>
              <a:rPr lang="en-US" sz="2400" dirty="0"/>
              <a:t>Create a Job within the Pool</a:t>
            </a:r>
          </a:p>
          <a:p>
            <a:r>
              <a:rPr lang="en-US" sz="2400" dirty="0"/>
              <a:t>Create a separate task to process each year of data. In a real-life situation, you would have a task for each day of data.</a:t>
            </a:r>
          </a:p>
        </p:txBody>
      </p:sp>
    </p:spTree>
    <p:extLst>
      <p:ext uri="{BB962C8B-B14F-4D97-AF65-F5344CB8AC3E}">
        <p14:creationId xmlns:p14="http://schemas.microsoft.com/office/powerpoint/2010/main" val="1289822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631825"/>
            <a:ext cx="10515600" cy="1325563"/>
          </a:xfrm>
        </p:spPr>
        <p:txBody>
          <a:bodyPr>
            <a:normAutofit/>
          </a:bodyPr>
          <a:lstStyle/>
          <a:p>
            <a:r>
              <a:rPr lang="en-US" dirty="0"/>
              <a:t>$Pricing$</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1804524"/>
            <a:ext cx="10515600" cy="4563908"/>
          </a:xfrm>
        </p:spPr>
        <p:txBody>
          <a:bodyPr>
            <a:normAutofit/>
          </a:bodyPr>
          <a:lstStyle/>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https://azure.microsoft.com/en-us/pricing/details/batch/</a:t>
            </a:r>
          </a:p>
          <a:p>
            <a:pPr marL="0" indent="0">
              <a:buNone/>
            </a:pPr>
            <a:endParaRPr lang="en-US" sz="2400" dirty="0"/>
          </a:p>
        </p:txBody>
      </p:sp>
      <p:pic>
        <p:nvPicPr>
          <p:cNvPr id="5" name="Picture 4">
            <a:extLst>
              <a:ext uri="{FF2B5EF4-FFF2-40B4-BE49-F238E27FC236}">
                <a16:creationId xmlns:a16="http://schemas.microsoft.com/office/drawing/2014/main" id="{BDD200EE-B38B-4253-B16B-88297E294FA5}"/>
              </a:ext>
            </a:extLst>
          </p:cNvPr>
          <p:cNvPicPr>
            <a:picLocks noChangeAspect="1"/>
          </p:cNvPicPr>
          <p:nvPr/>
        </p:nvPicPr>
        <p:blipFill>
          <a:blip r:embed="rId3"/>
          <a:stretch>
            <a:fillRect/>
          </a:stretch>
        </p:blipFill>
        <p:spPr>
          <a:xfrm>
            <a:off x="931277" y="1731327"/>
            <a:ext cx="10422523" cy="2176754"/>
          </a:xfrm>
          <a:prstGeom prst="rect">
            <a:avLst/>
          </a:prstGeom>
        </p:spPr>
      </p:pic>
      <p:pic>
        <p:nvPicPr>
          <p:cNvPr id="7" name="Picture 6">
            <a:extLst>
              <a:ext uri="{FF2B5EF4-FFF2-40B4-BE49-F238E27FC236}">
                <a16:creationId xmlns:a16="http://schemas.microsoft.com/office/drawing/2014/main" id="{1403FCDD-A2CF-4FC6-8284-A25B834F984C}"/>
              </a:ext>
            </a:extLst>
          </p:cNvPr>
          <p:cNvPicPr>
            <a:picLocks noChangeAspect="1"/>
          </p:cNvPicPr>
          <p:nvPr/>
        </p:nvPicPr>
        <p:blipFill>
          <a:blip r:embed="rId4"/>
          <a:stretch>
            <a:fillRect/>
          </a:stretch>
        </p:blipFill>
        <p:spPr>
          <a:xfrm>
            <a:off x="931277" y="4025201"/>
            <a:ext cx="10422523" cy="2226110"/>
          </a:xfrm>
          <a:prstGeom prst="rect">
            <a:avLst/>
          </a:prstGeom>
        </p:spPr>
      </p:pic>
    </p:spTree>
    <p:extLst>
      <p:ext uri="{BB962C8B-B14F-4D97-AF65-F5344CB8AC3E}">
        <p14:creationId xmlns:p14="http://schemas.microsoft.com/office/powerpoint/2010/main" val="613199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How can I monitor my Batch?</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C8149024-3440-45A3-916C-95CC0FBE6A00}"/>
              </a:ext>
            </a:extLst>
          </p:cNvPr>
          <p:cNvPicPr>
            <a:picLocks noGrp="1" noChangeAspect="1"/>
          </p:cNvPicPr>
          <p:nvPr>
            <p:ph idx="1"/>
          </p:nvPr>
        </p:nvPicPr>
        <p:blipFill>
          <a:blip r:embed="rId3"/>
          <a:stretch>
            <a:fillRect/>
          </a:stretch>
        </p:blipFill>
        <p:spPr>
          <a:xfrm>
            <a:off x="4976813" y="1134060"/>
            <a:ext cx="6376987" cy="4589880"/>
          </a:xfrm>
          <a:prstGeom prst="rect">
            <a:avLst/>
          </a:prstGeom>
        </p:spPr>
      </p:pic>
    </p:spTree>
    <p:extLst>
      <p:ext uri="{BB962C8B-B14F-4D97-AF65-F5344CB8AC3E}">
        <p14:creationId xmlns:p14="http://schemas.microsoft.com/office/powerpoint/2010/main" val="334514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Conclusions</a:t>
            </a:r>
            <a:br>
              <a:rPr lang="en-US" dirty="0">
                <a:solidFill>
                  <a:schemeClr val="accent1"/>
                </a:solidFill>
              </a:rPr>
            </a:b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926878" cy="4930246"/>
          </a:xfrm>
        </p:spPr>
        <p:txBody>
          <a:bodyPr anchor="ctr">
            <a:normAutofit/>
          </a:bodyPr>
          <a:lstStyle/>
          <a:p>
            <a:r>
              <a:rPr lang="en-US" sz="2400" dirty="0"/>
              <a:t>If you have normal experiments, use Azure Machine Learning</a:t>
            </a:r>
          </a:p>
          <a:p>
            <a:r>
              <a:rPr lang="en-US" sz="2400" dirty="0"/>
              <a:t>If you are working in some crazy stuff go straight to Azure Batch using containers.</a:t>
            </a:r>
          </a:p>
          <a:p>
            <a:r>
              <a:rPr lang="en-US" sz="2400" dirty="0"/>
              <a:t>Never, use your laptop for deep learning…</a:t>
            </a:r>
          </a:p>
        </p:txBody>
      </p:sp>
    </p:spTree>
    <p:extLst>
      <p:ext uri="{BB962C8B-B14F-4D97-AF65-F5344CB8AC3E}">
        <p14:creationId xmlns:p14="http://schemas.microsoft.com/office/powerpoint/2010/main" val="34730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Thank U</a:t>
            </a:r>
            <a:br>
              <a:rPr lang="en-US" sz="3600" kern="1200" dirty="0">
                <a:solidFill>
                  <a:schemeClr val="tx1"/>
                </a:solidFill>
                <a:latin typeface="+mj-lt"/>
                <a:ea typeface="+mj-ea"/>
                <a:cs typeface="+mj-cs"/>
              </a:rPr>
            </a:b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&amp; </a:t>
            </a:r>
            <a:br>
              <a:rPr lang="en-US" sz="3600" kern="1200" dirty="0">
                <a:solidFill>
                  <a:schemeClr val="tx1"/>
                </a:solidFill>
                <a:latin typeface="+mj-lt"/>
                <a:ea typeface="+mj-ea"/>
                <a:cs typeface="+mj-cs"/>
              </a:rPr>
            </a:b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Questions</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DFFFED-1C0F-488D-9603-636E8E45CB3F}"/>
              </a:ext>
            </a:extLst>
          </p:cNvPr>
          <p:cNvSpPr txBox="1"/>
          <p:nvPr/>
        </p:nvSpPr>
        <p:spPr>
          <a:xfrm>
            <a:off x="1982549" y="5212418"/>
            <a:ext cx="9038803" cy="523220"/>
          </a:xfrm>
          <a:prstGeom prst="rect">
            <a:avLst/>
          </a:prstGeom>
          <a:noFill/>
        </p:spPr>
        <p:txBody>
          <a:bodyPr wrap="square" rtlCol="0">
            <a:spAutoFit/>
          </a:bodyPr>
          <a:lstStyle/>
          <a:p>
            <a:r>
              <a:rPr lang="en-US" sz="2800" dirty="0"/>
              <a:t>https://github.com/TA-Geoforce/GlobalAIBootcamp2019</a:t>
            </a:r>
          </a:p>
        </p:txBody>
      </p:sp>
    </p:spTree>
    <p:extLst>
      <p:ext uri="{BB962C8B-B14F-4D97-AF65-F5344CB8AC3E}">
        <p14:creationId xmlns:p14="http://schemas.microsoft.com/office/powerpoint/2010/main" val="385195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Few things about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Project manager @TA-</a:t>
            </a:r>
            <a:r>
              <a:rPr lang="en-US" sz="2400" dirty="0" err="1"/>
              <a:t>Geoforce</a:t>
            </a:r>
            <a:endParaRPr lang="en-US" sz="2400" dirty="0"/>
          </a:p>
          <a:p>
            <a:r>
              <a:rPr lang="en-US" sz="2400" dirty="0"/>
              <a:t>GIS Specialist 10+ years</a:t>
            </a:r>
          </a:p>
          <a:p>
            <a:r>
              <a:rPr lang="en-US" sz="2400" dirty="0"/>
              <a:t>AI professional</a:t>
            </a:r>
          </a:p>
          <a:p>
            <a:r>
              <a:rPr lang="en-US" sz="2400" dirty="0"/>
              <a:t>Open Source enthusiasm </a:t>
            </a:r>
          </a:p>
          <a:p>
            <a:r>
              <a:rPr lang="en-US" sz="2400" dirty="0"/>
              <a:t>Piano player</a:t>
            </a:r>
          </a:p>
        </p:txBody>
      </p:sp>
      <p:pic>
        <p:nvPicPr>
          <p:cNvPr id="6" name="Screen Recording 3">
            <a:hlinkClick r:id="" action="ppaction://media"/>
            <a:extLst>
              <a:ext uri="{FF2B5EF4-FFF2-40B4-BE49-F238E27FC236}">
                <a16:creationId xmlns:a16="http://schemas.microsoft.com/office/drawing/2014/main" id="{6CB3AFC9-117C-4F9A-B69A-F0C05DB265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0075"/>
          <a:stretch/>
        </p:blipFill>
        <p:spPr>
          <a:xfrm>
            <a:off x="7251488" y="4224042"/>
            <a:ext cx="4276965" cy="2139359"/>
          </a:xfrm>
          <a:prstGeom prst="rect">
            <a:avLst/>
          </a:prstGeom>
        </p:spPr>
      </p:pic>
      <p:sp>
        <p:nvSpPr>
          <p:cNvPr id="7" name="TextBox 6">
            <a:extLst>
              <a:ext uri="{FF2B5EF4-FFF2-40B4-BE49-F238E27FC236}">
                <a16:creationId xmlns:a16="http://schemas.microsoft.com/office/drawing/2014/main" id="{56167BF5-EB31-4449-B6A8-4A19A214A56C}"/>
              </a:ext>
            </a:extLst>
          </p:cNvPr>
          <p:cNvSpPr txBox="1"/>
          <p:nvPr/>
        </p:nvSpPr>
        <p:spPr>
          <a:xfrm>
            <a:off x="4610113" y="5836375"/>
            <a:ext cx="2641375" cy="584775"/>
          </a:xfrm>
          <a:prstGeom prst="rect">
            <a:avLst/>
          </a:prstGeom>
          <a:noFill/>
        </p:spPr>
        <p:txBody>
          <a:bodyPr wrap="square" rtlCol="0">
            <a:spAutoFit/>
          </a:bodyPr>
          <a:lstStyle/>
          <a:p>
            <a:r>
              <a:rPr lang="en-US" sz="1600" i="1" dirty="0"/>
              <a:t>Chopin – Heroic Polonaise</a:t>
            </a:r>
          </a:p>
          <a:p>
            <a:r>
              <a:rPr lang="en-US" sz="1600" i="1" dirty="0"/>
              <a:t>Source: youtube.com/</a:t>
            </a:r>
            <a:r>
              <a:rPr lang="en-US" sz="1600" i="1" dirty="0" err="1"/>
              <a:t>Rouseau</a:t>
            </a:r>
            <a:endParaRPr lang="en-US" sz="1600" i="1" dirty="0"/>
          </a:p>
        </p:txBody>
      </p:sp>
    </p:spTree>
    <p:extLst>
      <p:ext uri="{BB962C8B-B14F-4D97-AF65-F5344CB8AC3E}">
        <p14:creationId xmlns:p14="http://schemas.microsoft.com/office/powerpoint/2010/main" val="31468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repeatCount="indefinite" fill="remove"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 I used to say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pSp>
        <p:nvGrpSpPr>
          <p:cNvPr id="16" name="Group 15">
            <a:extLst>
              <a:ext uri="{FF2B5EF4-FFF2-40B4-BE49-F238E27FC236}">
                <a16:creationId xmlns:a16="http://schemas.microsoft.com/office/drawing/2014/main" id="{36CDFE6F-A981-4C3A-ACC3-6BC886AD51D0}"/>
              </a:ext>
            </a:extLst>
          </p:cNvPr>
          <p:cNvGrpSpPr/>
          <p:nvPr/>
        </p:nvGrpSpPr>
        <p:grpSpPr>
          <a:xfrm>
            <a:off x="5511401" y="1342730"/>
            <a:ext cx="5307028" cy="3900909"/>
            <a:chOff x="2435702" y="1690688"/>
            <a:chExt cx="5307028" cy="3900909"/>
          </a:xfrm>
        </p:grpSpPr>
        <p:sp>
          <p:nvSpPr>
            <p:cNvPr id="17" name="Oval 16">
              <a:extLst>
                <a:ext uri="{FF2B5EF4-FFF2-40B4-BE49-F238E27FC236}">
                  <a16:creationId xmlns:a16="http://schemas.microsoft.com/office/drawing/2014/main" id="{0AC9936F-979C-4A85-8D56-7A36ECD795FF}"/>
                </a:ext>
              </a:extLst>
            </p:cNvPr>
            <p:cNvSpPr/>
            <p:nvPr/>
          </p:nvSpPr>
          <p:spPr>
            <a:xfrm>
              <a:off x="2435702"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B36A6A-1F5A-43B8-9749-9CDB7F9CC19B}"/>
                </a:ext>
              </a:extLst>
            </p:cNvPr>
            <p:cNvSpPr/>
            <p:nvPr/>
          </p:nvSpPr>
          <p:spPr>
            <a:xfrm>
              <a:off x="4781044"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0DF70-9AB2-4954-A2DD-2DB01D02D3DA}"/>
                </a:ext>
              </a:extLst>
            </p:cNvPr>
            <p:cNvSpPr/>
            <p:nvPr/>
          </p:nvSpPr>
          <p:spPr>
            <a:xfrm>
              <a:off x="3696711" y="1690688"/>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E05F50C-C693-4750-B52C-CB2B00F4B3D8}"/>
                </a:ext>
              </a:extLst>
            </p:cNvPr>
            <p:cNvSpPr txBox="1"/>
            <p:nvPr/>
          </p:nvSpPr>
          <p:spPr>
            <a:xfrm>
              <a:off x="3308968" y="4582537"/>
              <a:ext cx="1569855" cy="584775"/>
            </a:xfrm>
            <a:prstGeom prst="rect">
              <a:avLst/>
            </a:prstGeom>
            <a:noFill/>
          </p:spPr>
          <p:txBody>
            <a:bodyPr wrap="square" rtlCol="0">
              <a:spAutoFit/>
            </a:bodyPr>
            <a:lstStyle/>
            <a:p>
              <a:r>
                <a:rPr lang="en-US" sz="3200" dirty="0"/>
                <a:t>Data</a:t>
              </a:r>
            </a:p>
          </p:txBody>
        </p:sp>
        <p:sp>
          <p:nvSpPr>
            <p:cNvPr id="21" name="TextBox 20">
              <a:extLst>
                <a:ext uri="{FF2B5EF4-FFF2-40B4-BE49-F238E27FC236}">
                  <a16:creationId xmlns:a16="http://schemas.microsoft.com/office/drawing/2014/main" id="{F547AF29-061D-492D-9B48-61965B6D0941}"/>
                </a:ext>
              </a:extLst>
            </p:cNvPr>
            <p:cNvSpPr txBox="1"/>
            <p:nvPr/>
          </p:nvSpPr>
          <p:spPr>
            <a:xfrm>
              <a:off x="4395324" y="1966910"/>
              <a:ext cx="2064818" cy="584775"/>
            </a:xfrm>
            <a:prstGeom prst="rect">
              <a:avLst/>
            </a:prstGeom>
            <a:noFill/>
          </p:spPr>
          <p:txBody>
            <a:bodyPr wrap="square" rtlCol="0">
              <a:spAutoFit/>
            </a:bodyPr>
            <a:lstStyle/>
            <a:p>
              <a:r>
                <a:rPr lang="en-US" sz="3200" dirty="0"/>
                <a:t>Statistics</a:t>
              </a:r>
            </a:p>
          </p:txBody>
        </p:sp>
        <p:sp>
          <p:nvSpPr>
            <p:cNvPr id="22" name="TextBox 21">
              <a:extLst>
                <a:ext uri="{FF2B5EF4-FFF2-40B4-BE49-F238E27FC236}">
                  <a16:creationId xmlns:a16="http://schemas.microsoft.com/office/drawing/2014/main" id="{139D6D15-0DC2-47DC-96B4-D89B1149733F}"/>
                </a:ext>
              </a:extLst>
            </p:cNvPr>
            <p:cNvSpPr txBox="1"/>
            <p:nvPr/>
          </p:nvSpPr>
          <p:spPr>
            <a:xfrm>
              <a:off x="5266566" y="4620910"/>
              <a:ext cx="2284652" cy="584775"/>
            </a:xfrm>
            <a:prstGeom prst="rect">
              <a:avLst/>
            </a:prstGeom>
            <a:noFill/>
          </p:spPr>
          <p:txBody>
            <a:bodyPr wrap="square" rtlCol="0">
              <a:spAutoFit/>
            </a:bodyPr>
            <a:lstStyle/>
            <a:p>
              <a:r>
                <a:rPr lang="en-US" sz="3200" dirty="0"/>
                <a:t>Technology</a:t>
              </a:r>
            </a:p>
          </p:txBody>
        </p:sp>
      </p:grpSp>
      <p:sp>
        <p:nvSpPr>
          <p:cNvPr id="23" name="TextBox 22">
            <a:extLst>
              <a:ext uri="{FF2B5EF4-FFF2-40B4-BE49-F238E27FC236}">
                <a16:creationId xmlns:a16="http://schemas.microsoft.com/office/drawing/2014/main" id="{20408865-9DAB-41E6-8116-B569D53BFF60}"/>
              </a:ext>
            </a:extLst>
          </p:cNvPr>
          <p:cNvSpPr txBox="1"/>
          <p:nvPr/>
        </p:nvSpPr>
        <p:spPr>
          <a:xfrm>
            <a:off x="9616762" y="670316"/>
            <a:ext cx="2403334" cy="646331"/>
          </a:xfrm>
          <a:prstGeom prst="rect">
            <a:avLst/>
          </a:prstGeom>
          <a:noFill/>
        </p:spPr>
        <p:txBody>
          <a:bodyPr wrap="square" rtlCol="0">
            <a:spAutoFit/>
          </a:bodyPr>
          <a:lstStyle/>
          <a:p>
            <a:r>
              <a:rPr lang="en-US" sz="3600" dirty="0">
                <a:solidFill>
                  <a:srgbClr val="FFFF00"/>
                </a:solidFill>
                <a:latin typeface="Bradley Hand ITC" panose="03070402050302030203" pitchFamily="66" charset="0"/>
              </a:rPr>
              <a:t>A.I. is here</a:t>
            </a:r>
          </a:p>
        </p:txBody>
      </p:sp>
      <p:sp>
        <p:nvSpPr>
          <p:cNvPr id="24" name="TextBox 23">
            <a:extLst>
              <a:ext uri="{FF2B5EF4-FFF2-40B4-BE49-F238E27FC236}">
                <a16:creationId xmlns:a16="http://schemas.microsoft.com/office/drawing/2014/main" id="{44201019-732C-4ECE-B21A-E4F8E377D871}"/>
              </a:ext>
            </a:extLst>
          </p:cNvPr>
          <p:cNvSpPr txBox="1"/>
          <p:nvPr/>
        </p:nvSpPr>
        <p:spPr>
          <a:xfrm>
            <a:off x="9730049" y="1253426"/>
            <a:ext cx="1966365" cy="523220"/>
          </a:xfrm>
          <a:prstGeom prst="rect">
            <a:avLst/>
          </a:prstGeom>
          <a:noFill/>
        </p:spPr>
        <p:txBody>
          <a:bodyPr wrap="square" rtlCol="0">
            <a:spAutoFit/>
          </a:bodyPr>
          <a:lstStyle/>
          <a:p>
            <a:r>
              <a:rPr lang="en-US" sz="2800" dirty="0">
                <a:solidFill>
                  <a:srgbClr val="FFFF00"/>
                </a:solidFill>
                <a:latin typeface="Bradley Hand ITC" panose="03070402050302030203" pitchFamily="66" charset="0"/>
              </a:rPr>
              <a:t>(I guess…)</a:t>
            </a:r>
          </a:p>
        </p:txBody>
      </p:sp>
      <p:cxnSp>
        <p:nvCxnSpPr>
          <p:cNvPr id="25" name="Straight Arrow Connector 24">
            <a:extLst>
              <a:ext uri="{FF2B5EF4-FFF2-40B4-BE49-F238E27FC236}">
                <a16:creationId xmlns:a16="http://schemas.microsoft.com/office/drawing/2014/main" id="{81AECDAA-5B1E-472A-B379-74D436807591}"/>
              </a:ext>
            </a:extLst>
          </p:cNvPr>
          <p:cNvCxnSpPr>
            <a:cxnSpLocks/>
          </p:cNvCxnSpPr>
          <p:nvPr/>
        </p:nvCxnSpPr>
        <p:spPr>
          <a:xfrm flipH="1">
            <a:off x="8145387" y="1184165"/>
            <a:ext cx="1412033" cy="269750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What’s AI for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lgn="ctr">
              <a:buNone/>
            </a:pPr>
            <a:r>
              <a:rPr lang="en-US" sz="3200" dirty="0"/>
              <a:t>AI     Knowledge</a:t>
            </a:r>
          </a:p>
          <a:p>
            <a:pPr marL="0" indent="0" algn="ctr">
              <a:buNone/>
            </a:pPr>
            <a:endParaRPr lang="en-US" sz="3200" dirty="0"/>
          </a:p>
          <a:p>
            <a:pPr marL="0" indent="0" algn="ctr">
              <a:buNone/>
            </a:pPr>
            <a:endParaRPr lang="en-US" sz="3200" dirty="0"/>
          </a:p>
          <a:p>
            <a:pPr marL="0" indent="0" algn="ctr">
              <a:buNone/>
            </a:pPr>
            <a:r>
              <a:rPr lang="en-US" sz="3200" dirty="0"/>
              <a:t>Data</a:t>
            </a:r>
          </a:p>
          <a:p>
            <a:pPr marL="0" indent="0" algn="ctr">
              <a:buNone/>
            </a:pPr>
            <a:endParaRPr lang="en-US" sz="3200" dirty="0"/>
          </a:p>
          <a:p>
            <a:pPr marL="0" indent="0" algn="ctr">
              <a:buNone/>
            </a:pPr>
            <a:r>
              <a:rPr lang="en-US" sz="3200" dirty="0"/>
              <a:t>All of us</a:t>
            </a:r>
          </a:p>
        </p:txBody>
      </p:sp>
      <p:grpSp>
        <p:nvGrpSpPr>
          <p:cNvPr id="26" name="Group 25">
            <a:extLst>
              <a:ext uri="{FF2B5EF4-FFF2-40B4-BE49-F238E27FC236}">
                <a16:creationId xmlns:a16="http://schemas.microsoft.com/office/drawing/2014/main" id="{3578EB99-DA43-472B-8329-766D7CCAAEDD}"/>
              </a:ext>
            </a:extLst>
          </p:cNvPr>
          <p:cNvGrpSpPr/>
          <p:nvPr/>
        </p:nvGrpSpPr>
        <p:grpSpPr>
          <a:xfrm>
            <a:off x="5161939" y="1673231"/>
            <a:ext cx="1667511" cy="3511537"/>
            <a:chOff x="0" y="0"/>
            <a:chExt cx="1667649" cy="3511875"/>
          </a:xfrm>
        </p:grpSpPr>
        <p:sp>
          <p:nvSpPr>
            <p:cNvPr id="27" name="Shape 44">
              <a:extLst>
                <a:ext uri="{FF2B5EF4-FFF2-40B4-BE49-F238E27FC236}">
                  <a16:creationId xmlns:a16="http://schemas.microsoft.com/office/drawing/2014/main" id="{A16EF4A9-61B1-4F3D-8021-09C682201EF4}"/>
                </a:ext>
              </a:extLst>
            </p:cNvPr>
            <p:cNvSpPr/>
            <p:nvPr/>
          </p:nvSpPr>
          <p:spPr>
            <a:xfrm>
              <a:off x="820632" y="0"/>
              <a:ext cx="157248" cy="157346"/>
            </a:xfrm>
            <a:custGeom>
              <a:avLst/>
              <a:gdLst/>
              <a:ahLst/>
              <a:cxnLst/>
              <a:rect l="0" t="0" r="0" b="0"/>
              <a:pathLst>
                <a:path w="157248" h="157346">
                  <a:moveTo>
                    <a:pt x="78624" y="0"/>
                  </a:moveTo>
                  <a:cubicBezTo>
                    <a:pt x="122042" y="0"/>
                    <a:pt x="157248" y="35403"/>
                    <a:pt x="157248" y="78673"/>
                  </a:cubicBezTo>
                  <a:cubicBezTo>
                    <a:pt x="157248" y="122162"/>
                    <a:pt x="122042" y="157346"/>
                    <a:pt x="78624" y="157346"/>
                  </a:cubicBezTo>
                  <a:cubicBezTo>
                    <a:pt x="35206" y="157346"/>
                    <a:pt x="0" y="122162"/>
                    <a:pt x="0" y="78673"/>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8" name="Shape 45">
              <a:extLst>
                <a:ext uri="{FF2B5EF4-FFF2-40B4-BE49-F238E27FC236}">
                  <a16:creationId xmlns:a16="http://schemas.microsoft.com/office/drawing/2014/main" id="{62AD5D3E-A283-47E1-B76D-707E547FC470}"/>
                </a:ext>
              </a:extLst>
            </p:cNvPr>
            <p:cNvSpPr/>
            <p:nvPr/>
          </p:nvSpPr>
          <p:spPr>
            <a:xfrm>
              <a:off x="951671" y="236107"/>
              <a:ext cx="157248" cy="157346"/>
            </a:xfrm>
            <a:custGeom>
              <a:avLst/>
              <a:gdLst/>
              <a:ahLst/>
              <a:cxnLst/>
              <a:rect l="0" t="0" r="0" b="0"/>
              <a:pathLst>
                <a:path w="157248" h="157346">
                  <a:moveTo>
                    <a:pt x="78624" y="0"/>
                  </a:moveTo>
                  <a:cubicBezTo>
                    <a:pt x="122042" y="0"/>
                    <a:pt x="157248" y="35206"/>
                    <a:pt x="157248" y="78673"/>
                  </a:cubicBezTo>
                  <a:cubicBezTo>
                    <a:pt x="157248" y="122118"/>
                    <a:pt x="122042" y="157346"/>
                    <a:pt x="78624" y="157346"/>
                  </a:cubicBezTo>
                  <a:cubicBezTo>
                    <a:pt x="35206" y="157346"/>
                    <a:pt x="0" y="122118"/>
                    <a:pt x="0" y="78673"/>
                  </a:cubicBezTo>
                  <a:cubicBezTo>
                    <a:pt x="0" y="35206"/>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9" name="Shape 46">
              <a:extLst>
                <a:ext uri="{FF2B5EF4-FFF2-40B4-BE49-F238E27FC236}">
                  <a16:creationId xmlns:a16="http://schemas.microsoft.com/office/drawing/2014/main" id="{9C765B9C-E728-4CCA-8D6A-CCE5843EAE1F}"/>
                </a:ext>
              </a:extLst>
            </p:cNvPr>
            <p:cNvSpPr/>
            <p:nvPr/>
          </p:nvSpPr>
          <p:spPr>
            <a:xfrm>
              <a:off x="663383" y="183571"/>
              <a:ext cx="157248" cy="157433"/>
            </a:xfrm>
            <a:custGeom>
              <a:avLst/>
              <a:gdLst/>
              <a:ahLst/>
              <a:cxnLst/>
              <a:rect l="0" t="0" r="0" b="0"/>
              <a:pathLst>
                <a:path w="157248" h="157433">
                  <a:moveTo>
                    <a:pt x="78624" y="0"/>
                  </a:moveTo>
                  <a:cubicBezTo>
                    <a:pt x="122042" y="0"/>
                    <a:pt x="157248" y="35403"/>
                    <a:pt x="157248" y="78761"/>
                  </a:cubicBezTo>
                  <a:cubicBezTo>
                    <a:pt x="157248" y="122206"/>
                    <a:pt x="122042" y="157433"/>
                    <a:pt x="78624" y="157433"/>
                  </a:cubicBezTo>
                  <a:cubicBezTo>
                    <a:pt x="35206" y="157433"/>
                    <a:pt x="0" y="122206"/>
                    <a:pt x="0" y="78761"/>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0" name="Shape 47">
              <a:extLst>
                <a:ext uri="{FF2B5EF4-FFF2-40B4-BE49-F238E27FC236}">
                  <a16:creationId xmlns:a16="http://schemas.microsoft.com/office/drawing/2014/main" id="{910F9EE7-4EA5-423B-8E2E-0BCD007C1E3F}"/>
                </a:ext>
              </a:extLst>
            </p:cNvPr>
            <p:cNvSpPr/>
            <p:nvPr/>
          </p:nvSpPr>
          <p:spPr>
            <a:xfrm>
              <a:off x="689591" y="445901"/>
              <a:ext cx="209664" cy="209795"/>
            </a:xfrm>
            <a:custGeom>
              <a:avLst/>
              <a:gdLst/>
              <a:ahLst/>
              <a:cxnLst/>
              <a:rect l="0" t="0" r="0" b="0"/>
              <a:pathLst>
                <a:path w="209664" h="209795">
                  <a:moveTo>
                    <a:pt x="104832" y="0"/>
                  </a:moveTo>
                  <a:cubicBezTo>
                    <a:pt x="162730" y="0"/>
                    <a:pt x="209664" y="46963"/>
                    <a:pt x="209664" y="104897"/>
                  </a:cubicBezTo>
                  <a:cubicBezTo>
                    <a:pt x="209664" y="162831"/>
                    <a:pt x="162730" y="209795"/>
                    <a:pt x="104832" y="209795"/>
                  </a:cubicBezTo>
                  <a:cubicBezTo>
                    <a:pt x="46934" y="209795"/>
                    <a:pt x="0" y="162831"/>
                    <a:pt x="0" y="104897"/>
                  </a:cubicBezTo>
                  <a:cubicBezTo>
                    <a:pt x="0" y="46963"/>
                    <a:pt x="46934" y="0"/>
                    <a:pt x="10483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1" name="Shape 48">
              <a:extLst>
                <a:ext uri="{FF2B5EF4-FFF2-40B4-BE49-F238E27FC236}">
                  <a16:creationId xmlns:a16="http://schemas.microsoft.com/office/drawing/2014/main" id="{55B5C6DB-C52A-49D8-96F1-51FD27FAD2D7}"/>
                </a:ext>
              </a:extLst>
            </p:cNvPr>
            <p:cNvSpPr/>
            <p:nvPr/>
          </p:nvSpPr>
          <p:spPr>
            <a:xfrm>
              <a:off x="314817" y="708145"/>
              <a:ext cx="533333" cy="1599679"/>
            </a:xfrm>
            <a:custGeom>
              <a:avLst/>
              <a:gdLst/>
              <a:ahLst/>
              <a:cxnLst/>
              <a:rect l="0" t="0" r="0" b="0"/>
              <a:pathLst>
                <a:path w="533333" h="1599679">
                  <a:moveTo>
                    <a:pt x="269942" y="0"/>
                  </a:moveTo>
                  <a:lnTo>
                    <a:pt x="533333" y="0"/>
                  </a:lnTo>
                  <a:lnTo>
                    <a:pt x="533333" y="104897"/>
                  </a:lnTo>
                  <a:lnTo>
                    <a:pt x="393120" y="104897"/>
                  </a:lnTo>
                  <a:cubicBezTo>
                    <a:pt x="411466" y="138989"/>
                    <a:pt x="427190" y="180948"/>
                    <a:pt x="427190" y="236019"/>
                  </a:cubicBezTo>
                  <a:lnTo>
                    <a:pt x="427190" y="340917"/>
                  </a:lnTo>
                  <a:lnTo>
                    <a:pt x="533333" y="340917"/>
                  </a:lnTo>
                  <a:lnTo>
                    <a:pt x="533333" y="1599679"/>
                  </a:lnTo>
                  <a:lnTo>
                    <a:pt x="165110" y="1599679"/>
                  </a:lnTo>
                  <a:cubicBezTo>
                    <a:pt x="112694" y="1599679"/>
                    <a:pt x="62899" y="1573454"/>
                    <a:pt x="34070" y="1528873"/>
                  </a:cubicBezTo>
                  <a:cubicBezTo>
                    <a:pt x="5242" y="1484290"/>
                    <a:pt x="0" y="1429227"/>
                    <a:pt x="20966" y="1379401"/>
                  </a:cubicBezTo>
                  <a:lnTo>
                    <a:pt x="322358" y="697568"/>
                  </a:lnTo>
                  <a:lnTo>
                    <a:pt x="322358" y="236019"/>
                  </a:lnTo>
                  <a:cubicBezTo>
                    <a:pt x="322358" y="141612"/>
                    <a:pt x="243734" y="99653"/>
                    <a:pt x="243734" y="99653"/>
                  </a:cubicBezTo>
                  <a:cubicBezTo>
                    <a:pt x="217526" y="86540"/>
                    <a:pt x="207043" y="55071"/>
                    <a:pt x="220147" y="28847"/>
                  </a:cubicBezTo>
                  <a:cubicBezTo>
                    <a:pt x="230630" y="10490"/>
                    <a:pt x="248976" y="0"/>
                    <a:pt x="26994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2" name="Shape 49">
              <a:extLst>
                <a:ext uri="{FF2B5EF4-FFF2-40B4-BE49-F238E27FC236}">
                  <a16:creationId xmlns:a16="http://schemas.microsoft.com/office/drawing/2014/main" id="{09553B8A-9B92-4648-8274-D89EF93C1C94}"/>
                </a:ext>
              </a:extLst>
            </p:cNvPr>
            <p:cNvSpPr/>
            <p:nvPr/>
          </p:nvSpPr>
          <p:spPr>
            <a:xfrm>
              <a:off x="848150" y="708145"/>
              <a:ext cx="530712" cy="1599679"/>
            </a:xfrm>
            <a:custGeom>
              <a:avLst/>
              <a:gdLst/>
              <a:ahLst/>
              <a:cxnLst/>
              <a:rect l="0" t="0" r="0" b="0"/>
              <a:pathLst>
                <a:path w="530712" h="1599679">
                  <a:moveTo>
                    <a:pt x="0" y="0"/>
                  </a:moveTo>
                  <a:lnTo>
                    <a:pt x="260770" y="0"/>
                  </a:lnTo>
                  <a:cubicBezTo>
                    <a:pt x="281736" y="0"/>
                    <a:pt x="300082" y="10490"/>
                    <a:pt x="310565" y="28847"/>
                  </a:cubicBezTo>
                  <a:cubicBezTo>
                    <a:pt x="323669" y="55071"/>
                    <a:pt x="313186" y="86540"/>
                    <a:pt x="286978" y="99653"/>
                  </a:cubicBezTo>
                  <a:cubicBezTo>
                    <a:pt x="284357" y="102275"/>
                    <a:pt x="208354" y="141612"/>
                    <a:pt x="208354" y="236019"/>
                  </a:cubicBezTo>
                  <a:lnTo>
                    <a:pt x="208354" y="697568"/>
                  </a:lnTo>
                  <a:lnTo>
                    <a:pt x="509746" y="1379401"/>
                  </a:lnTo>
                  <a:cubicBezTo>
                    <a:pt x="530712" y="1429227"/>
                    <a:pt x="525470" y="1484290"/>
                    <a:pt x="496642" y="1528873"/>
                  </a:cubicBezTo>
                  <a:cubicBezTo>
                    <a:pt x="467813" y="1573454"/>
                    <a:pt x="418018" y="1599679"/>
                    <a:pt x="365602" y="1599679"/>
                  </a:cubicBezTo>
                  <a:lnTo>
                    <a:pt x="0" y="1599679"/>
                  </a:lnTo>
                  <a:lnTo>
                    <a:pt x="0" y="340917"/>
                  </a:lnTo>
                  <a:lnTo>
                    <a:pt x="103522" y="340917"/>
                  </a:lnTo>
                  <a:lnTo>
                    <a:pt x="103522" y="236019"/>
                  </a:lnTo>
                  <a:cubicBezTo>
                    <a:pt x="103522" y="180948"/>
                    <a:pt x="119246" y="138989"/>
                    <a:pt x="140213" y="104897"/>
                  </a:cubicBezTo>
                  <a:lnTo>
                    <a:pt x="0" y="104897"/>
                  </a:lnTo>
                  <a:lnTo>
                    <a:pt x="0" y="0"/>
                  </a:ln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3" name="Shape 53">
              <a:extLst>
                <a:ext uri="{FF2B5EF4-FFF2-40B4-BE49-F238E27FC236}">
                  <a16:creationId xmlns:a16="http://schemas.microsoft.com/office/drawing/2014/main" id="{9407AABE-148E-4829-A287-D8AF2DE098E4}"/>
                </a:ext>
              </a:extLst>
            </p:cNvPr>
            <p:cNvSpPr/>
            <p:nvPr/>
          </p:nvSpPr>
          <p:spPr>
            <a:xfrm>
              <a:off x="1849" y="693121"/>
              <a:ext cx="1665800" cy="1778602"/>
            </a:xfrm>
            <a:custGeom>
              <a:avLst/>
              <a:gdLst/>
              <a:ahLst/>
              <a:cxnLst/>
              <a:rect l="0" t="0" r="0" b="0"/>
              <a:pathLst>
                <a:path w="1665800" h="1778602">
                  <a:moveTo>
                    <a:pt x="633717" y="0"/>
                  </a:moveTo>
                  <a:lnTo>
                    <a:pt x="1054483" y="0"/>
                  </a:lnTo>
                  <a:lnTo>
                    <a:pt x="1054483" y="625991"/>
                  </a:lnTo>
                  <a:lnTo>
                    <a:pt x="1643548" y="1554231"/>
                  </a:lnTo>
                  <a:cubicBezTo>
                    <a:pt x="1658110" y="1577221"/>
                    <a:pt x="1665800" y="1603515"/>
                    <a:pt x="1665800" y="1630303"/>
                  </a:cubicBezTo>
                  <a:cubicBezTo>
                    <a:pt x="1665800" y="1712180"/>
                    <a:pt x="1595607" y="1778556"/>
                    <a:pt x="1508888" y="1778602"/>
                  </a:cubicBezTo>
                  <a:lnTo>
                    <a:pt x="178395" y="1778602"/>
                  </a:lnTo>
                  <a:cubicBezTo>
                    <a:pt x="150203" y="1778432"/>
                    <a:pt x="122584" y="1771129"/>
                    <a:pt x="98434" y="1757434"/>
                  </a:cubicBezTo>
                  <a:cubicBezTo>
                    <a:pt x="24068" y="1715268"/>
                    <a:pt x="0" y="1624204"/>
                    <a:pt x="44685" y="1554046"/>
                  </a:cubicBezTo>
                  <a:lnTo>
                    <a:pt x="633717" y="625805"/>
                  </a:lnTo>
                  <a:lnTo>
                    <a:pt x="633717" y="0"/>
                  </a:ln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4" name="Shape 54">
              <a:extLst>
                <a:ext uri="{FF2B5EF4-FFF2-40B4-BE49-F238E27FC236}">
                  <a16:creationId xmlns:a16="http://schemas.microsoft.com/office/drawing/2014/main" id="{75E61EE9-0A3F-49F4-8DAD-43F5C20BF501}"/>
                </a:ext>
              </a:extLst>
            </p:cNvPr>
            <p:cNvSpPr/>
            <p:nvPr/>
          </p:nvSpPr>
          <p:spPr>
            <a:xfrm>
              <a:off x="1080" y="693121"/>
              <a:ext cx="672970" cy="1778602"/>
            </a:xfrm>
            <a:custGeom>
              <a:avLst/>
              <a:gdLst/>
              <a:ahLst/>
              <a:cxnLst/>
              <a:rect l="0" t="0" r="0" b="0"/>
              <a:pathLst>
                <a:path w="672970" h="1778602">
                  <a:moveTo>
                    <a:pt x="633701" y="0"/>
                  </a:moveTo>
                  <a:lnTo>
                    <a:pt x="672970" y="0"/>
                  </a:lnTo>
                  <a:lnTo>
                    <a:pt x="672970" y="580042"/>
                  </a:lnTo>
                  <a:cubicBezTo>
                    <a:pt x="672970" y="609995"/>
                    <a:pt x="664347" y="639377"/>
                    <a:pt x="648034" y="665084"/>
                  </a:cubicBezTo>
                  <a:lnTo>
                    <a:pt x="83741" y="1554231"/>
                  </a:lnTo>
                  <a:cubicBezTo>
                    <a:pt x="69146" y="1577221"/>
                    <a:pt x="61439" y="1603515"/>
                    <a:pt x="61423" y="1630303"/>
                  </a:cubicBezTo>
                  <a:cubicBezTo>
                    <a:pt x="61390" y="1712180"/>
                    <a:pt x="131682" y="1778556"/>
                    <a:pt x="218433" y="1778602"/>
                  </a:cubicBezTo>
                  <a:lnTo>
                    <a:pt x="179164" y="1778602"/>
                  </a:lnTo>
                  <a:cubicBezTo>
                    <a:pt x="150710" y="1778571"/>
                    <a:pt x="122813" y="1771253"/>
                    <a:pt x="98417" y="1757434"/>
                  </a:cubicBezTo>
                  <a:cubicBezTo>
                    <a:pt x="24052" y="1715268"/>
                    <a:pt x="0" y="1624204"/>
                    <a:pt x="44668" y="1554046"/>
                  </a:cubicBezTo>
                  <a:lnTo>
                    <a:pt x="633701" y="625805"/>
                  </a:lnTo>
                  <a:lnTo>
                    <a:pt x="633701" y="0"/>
                  </a:ln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5" name="Shape 55">
              <a:extLst>
                <a:ext uri="{FF2B5EF4-FFF2-40B4-BE49-F238E27FC236}">
                  <a16:creationId xmlns:a16="http://schemas.microsoft.com/office/drawing/2014/main" id="{3C3F9AA2-C67C-499C-951B-5948233F91ED}"/>
                </a:ext>
              </a:extLst>
            </p:cNvPr>
            <p:cNvSpPr/>
            <p:nvPr/>
          </p:nvSpPr>
          <p:spPr>
            <a:xfrm>
              <a:off x="0" y="759039"/>
              <a:ext cx="1667649" cy="1712622"/>
            </a:xfrm>
            <a:custGeom>
              <a:avLst/>
              <a:gdLst/>
              <a:ahLst/>
              <a:cxnLst/>
              <a:rect l="0" t="0" r="0" b="0"/>
              <a:pathLst>
                <a:path w="1667649" h="1712622">
                  <a:moveTo>
                    <a:pt x="1013409" y="297"/>
                  </a:moveTo>
                  <a:cubicBezTo>
                    <a:pt x="1024536" y="0"/>
                    <a:pt x="1035666" y="782"/>
                    <a:pt x="1056332" y="782"/>
                  </a:cubicBezTo>
                  <a:lnTo>
                    <a:pt x="1056332" y="560072"/>
                  </a:lnTo>
                  <a:lnTo>
                    <a:pt x="1645397" y="1488313"/>
                  </a:lnTo>
                  <a:cubicBezTo>
                    <a:pt x="1659795" y="1511225"/>
                    <a:pt x="1667486" y="1537411"/>
                    <a:pt x="1667486" y="1564107"/>
                  </a:cubicBezTo>
                  <a:cubicBezTo>
                    <a:pt x="1667649" y="1645953"/>
                    <a:pt x="1597456" y="1712406"/>
                    <a:pt x="1510737" y="1712499"/>
                  </a:cubicBezTo>
                  <a:lnTo>
                    <a:pt x="180833" y="1712499"/>
                  </a:lnTo>
                  <a:cubicBezTo>
                    <a:pt x="135543" y="1712622"/>
                    <a:pt x="92478" y="1694002"/>
                    <a:pt x="63027" y="1661547"/>
                  </a:cubicBezTo>
                  <a:cubicBezTo>
                    <a:pt x="101314" y="1674887"/>
                    <a:pt x="0" y="1670811"/>
                    <a:pt x="1447580" y="1670811"/>
                  </a:cubicBezTo>
                  <a:cubicBezTo>
                    <a:pt x="1476050" y="1670780"/>
                    <a:pt x="1503865" y="1663523"/>
                    <a:pt x="1528245" y="1649751"/>
                  </a:cubicBezTo>
                  <a:cubicBezTo>
                    <a:pt x="1602692" y="1607693"/>
                    <a:pt x="1626908" y="1516676"/>
                    <a:pt x="1582403" y="1446440"/>
                  </a:cubicBezTo>
                  <a:lnTo>
                    <a:pt x="1016474" y="555996"/>
                  </a:lnTo>
                  <a:cubicBezTo>
                    <a:pt x="1000766" y="531246"/>
                    <a:pt x="992487" y="502945"/>
                    <a:pt x="992520" y="474104"/>
                  </a:cubicBezTo>
                  <a:lnTo>
                    <a:pt x="992520" y="154562"/>
                  </a:lnTo>
                  <a:cubicBezTo>
                    <a:pt x="992503" y="127388"/>
                    <a:pt x="970333" y="104846"/>
                    <a:pt x="941667" y="102839"/>
                  </a:cubicBezTo>
                  <a:lnTo>
                    <a:pt x="655986" y="82304"/>
                  </a:lnTo>
                  <a:cubicBezTo>
                    <a:pt x="946674" y="11782"/>
                    <a:pt x="980027" y="1187"/>
                    <a:pt x="1013409" y="297"/>
                  </a:cubicBezTo>
                  <a:close/>
                </a:path>
              </a:pathLst>
            </a:custGeom>
            <a:ln w="0" cap="flat">
              <a:miter lim="127000"/>
            </a:ln>
          </p:spPr>
          <p:style>
            <a:lnRef idx="0">
              <a:srgbClr val="000000">
                <a:alpha val="0"/>
              </a:srgbClr>
            </a:lnRef>
            <a:fillRef idx="1">
              <a:srgbClr val="87DBEC"/>
            </a:fillRef>
            <a:effectRef idx="0">
              <a:scrgbClr r="0" g="0" b="0"/>
            </a:effectRef>
            <a:fontRef idx="none"/>
          </p:style>
          <p:txBody>
            <a:bodyPr/>
            <a:lstStyle/>
            <a:p>
              <a:endParaRPr lang="en-US"/>
            </a:p>
          </p:txBody>
        </p:sp>
        <p:sp>
          <p:nvSpPr>
            <p:cNvPr id="36" name="Shape 56">
              <a:extLst>
                <a:ext uri="{FF2B5EF4-FFF2-40B4-BE49-F238E27FC236}">
                  <a16:creationId xmlns:a16="http://schemas.microsoft.com/office/drawing/2014/main" id="{BC044408-551E-47F2-8CC2-0A88E933ECB8}"/>
                </a:ext>
              </a:extLst>
            </p:cNvPr>
            <p:cNvSpPr/>
            <p:nvPr/>
          </p:nvSpPr>
          <p:spPr>
            <a:xfrm>
              <a:off x="505194" y="693121"/>
              <a:ext cx="680529" cy="148222"/>
            </a:xfrm>
            <a:custGeom>
              <a:avLst/>
              <a:gdLst/>
              <a:ahLst/>
              <a:cxnLst/>
              <a:rect l="0" t="0" r="0" b="0"/>
              <a:pathLst>
                <a:path w="680529" h="148222">
                  <a:moveTo>
                    <a:pt x="104651" y="0"/>
                  </a:moveTo>
                  <a:lnTo>
                    <a:pt x="575877" y="0"/>
                  </a:lnTo>
                  <a:cubicBezTo>
                    <a:pt x="680333" y="0"/>
                    <a:pt x="680529" y="148222"/>
                    <a:pt x="575877" y="148222"/>
                  </a:cubicBezTo>
                  <a:lnTo>
                    <a:pt x="104651" y="148222"/>
                  </a:lnTo>
                  <a:cubicBezTo>
                    <a:pt x="196" y="148222"/>
                    <a:pt x="0" y="0"/>
                    <a:pt x="10465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7" name="Shape 57">
              <a:extLst>
                <a:ext uri="{FF2B5EF4-FFF2-40B4-BE49-F238E27FC236}">
                  <a16:creationId xmlns:a16="http://schemas.microsoft.com/office/drawing/2014/main" id="{89E99936-90F7-4D13-AB79-B44DAF6D1BA8}"/>
                </a:ext>
              </a:extLst>
            </p:cNvPr>
            <p:cNvSpPr/>
            <p:nvPr/>
          </p:nvSpPr>
          <p:spPr>
            <a:xfrm>
              <a:off x="531487" y="691534"/>
              <a:ext cx="612414" cy="134986"/>
            </a:xfrm>
            <a:custGeom>
              <a:avLst/>
              <a:gdLst/>
              <a:ahLst/>
              <a:cxnLst/>
              <a:rect l="0" t="0" r="0" b="0"/>
              <a:pathLst>
                <a:path w="612414" h="134986">
                  <a:moveTo>
                    <a:pt x="420071" y="386"/>
                  </a:moveTo>
                  <a:cubicBezTo>
                    <a:pt x="585484" y="0"/>
                    <a:pt x="590411" y="3728"/>
                    <a:pt x="612414" y="31539"/>
                  </a:cubicBezTo>
                  <a:cubicBezTo>
                    <a:pt x="583355" y="11159"/>
                    <a:pt x="609861" y="16717"/>
                    <a:pt x="94458" y="16717"/>
                  </a:cubicBezTo>
                  <a:cubicBezTo>
                    <a:pt x="77736" y="16717"/>
                    <a:pt x="61456" y="21812"/>
                    <a:pt x="48022" y="31231"/>
                  </a:cubicBezTo>
                  <a:cubicBezTo>
                    <a:pt x="13155" y="55625"/>
                    <a:pt x="5825" y="102099"/>
                    <a:pt x="31628" y="134986"/>
                  </a:cubicBezTo>
                  <a:cubicBezTo>
                    <a:pt x="11961" y="120936"/>
                    <a:pt x="327" y="99166"/>
                    <a:pt x="213" y="76006"/>
                  </a:cubicBezTo>
                  <a:cubicBezTo>
                    <a:pt x="0" y="35090"/>
                    <a:pt x="34982" y="1741"/>
                    <a:pt x="78358" y="1586"/>
                  </a:cubicBezTo>
                  <a:cubicBezTo>
                    <a:pt x="236537" y="1586"/>
                    <a:pt x="344883" y="561"/>
                    <a:pt x="420071" y="386"/>
                  </a:cubicBezTo>
                  <a:close/>
                </a:path>
              </a:pathLst>
            </a:custGeom>
            <a:ln w="0" cap="flat">
              <a:miter lim="127000"/>
            </a:ln>
          </p:spPr>
          <p:style>
            <a:lnRef idx="0">
              <a:srgbClr val="000000">
                <a:alpha val="0"/>
              </a:srgbClr>
            </a:lnRef>
            <a:fillRef idx="1">
              <a:srgbClr val="E1F6FA"/>
            </a:fillRef>
            <a:effectRef idx="0">
              <a:scrgbClr r="0" g="0" b="0"/>
            </a:effectRef>
            <a:fontRef idx="none"/>
          </p:style>
          <p:txBody>
            <a:bodyPr/>
            <a:lstStyle/>
            <a:p>
              <a:endParaRPr lang="en-US"/>
            </a:p>
          </p:txBody>
        </p:sp>
        <p:sp>
          <p:nvSpPr>
            <p:cNvPr id="38" name="Shape 58">
              <a:extLst>
                <a:ext uri="{FF2B5EF4-FFF2-40B4-BE49-F238E27FC236}">
                  <a16:creationId xmlns:a16="http://schemas.microsoft.com/office/drawing/2014/main" id="{A660C224-E474-43A3-8A1C-0FA5D2F1173D}"/>
                </a:ext>
              </a:extLst>
            </p:cNvPr>
            <p:cNvSpPr/>
            <p:nvPr/>
          </p:nvSpPr>
          <p:spPr>
            <a:xfrm>
              <a:off x="544070" y="705164"/>
              <a:ext cx="615392" cy="147913"/>
            </a:xfrm>
            <a:custGeom>
              <a:avLst/>
              <a:gdLst/>
              <a:ahLst/>
              <a:cxnLst/>
              <a:rect l="0" t="0" r="0" b="0"/>
              <a:pathLst>
                <a:path w="615392" h="147913">
                  <a:moveTo>
                    <a:pt x="579608" y="0"/>
                  </a:moveTo>
                  <a:cubicBezTo>
                    <a:pt x="601746" y="13587"/>
                    <a:pt x="615130" y="36747"/>
                    <a:pt x="615228" y="61759"/>
                  </a:cubicBezTo>
                  <a:cubicBezTo>
                    <a:pt x="615392" y="102675"/>
                    <a:pt x="580377" y="136024"/>
                    <a:pt x="537001" y="136179"/>
                  </a:cubicBezTo>
                  <a:cubicBezTo>
                    <a:pt x="34557" y="136179"/>
                    <a:pt x="31219" y="147913"/>
                    <a:pt x="0" y="102211"/>
                  </a:cubicBezTo>
                  <a:cubicBezTo>
                    <a:pt x="27096" y="118732"/>
                    <a:pt x="4712" y="114254"/>
                    <a:pt x="513833" y="114254"/>
                  </a:cubicBezTo>
                  <a:cubicBezTo>
                    <a:pt x="528886" y="114254"/>
                    <a:pt x="543595" y="110086"/>
                    <a:pt x="556243" y="102366"/>
                  </a:cubicBezTo>
                  <a:cubicBezTo>
                    <a:pt x="592681" y="80133"/>
                    <a:pt x="603137" y="34276"/>
                    <a:pt x="579608" y="0"/>
                  </a:cubicBez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9" name="Shape 59">
              <a:extLst>
                <a:ext uri="{FF2B5EF4-FFF2-40B4-BE49-F238E27FC236}">
                  <a16:creationId xmlns:a16="http://schemas.microsoft.com/office/drawing/2014/main" id="{F176EEE1-91CC-463E-B7BE-C4147B4B80B9}"/>
                </a:ext>
              </a:extLst>
            </p:cNvPr>
            <p:cNvSpPr/>
            <p:nvPr/>
          </p:nvSpPr>
          <p:spPr>
            <a:xfrm>
              <a:off x="135821" y="1838074"/>
              <a:ext cx="1414021" cy="522482"/>
            </a:xfrm>
            <a:custGeom>
              <a:avLst/>
              <a:gdLst/>
              <a:ahLst/>
              <a:cxnLst/>
              <a:rect l="0" t="0" r="0" b="0"/>
              <a:pathLst>
                <a:path w="1414021" h="522482">
                  <a:moveTo>
                    <a:pt x="468134" y="0"/>
                  </a:moveTo>
                  <a:cubicBezTo>
                    <a:pt x="589082" y="0"/>
                    <a:pt x="589082" y="37055"/>
                    <a:pt x="710030" y="37055"/>
                  </a:cubicBezTo>
                  <a:cubicBezTo>
                    <a:pt x="830978" y="37055"/>
                    <a:pt x="830978" y="0"/>
                    <a:pt x="951925" y="0"/>
                  </a:cubicBezTo>
                  <a:cubicBezTo>
                    <a:pt x="1031445" y="0"/>
                    <a:pt x="1124087" y="19083"/>
                    <a:pt x="1167937" y="88007"/>
                  </a:cubicBezTo>
                  <a:lnTo>
                    <a:pt x="1408622" y="466899"/>
                  </a:lnTo>
                  <a:cubicBezTo>
                    <a:pt x="1412058" y="472473"/>
                    <a:pt x="1413858" y="478772"/>
                    <a:pt x="1413858" y="485195"/>
                  </a:cubicBezTo>
                  <a:cubicBezTo>
                    <a:pt x="1414021" y="505668"/>
                    <a:pt x="1396514" y="522343"/>
                    <a:pt x="1374916" y="522482"/>
                  </a:cubicBezTo>
                  <a:lnTo>
                    <a:pt x="44423" y="522482"/>
                  </a:lnTo>
                  <a:cubicBezTo>
                    <a:pt x="37682" y="522405"/>
                    <a:pt x="31055" y="520691"/>
                    <a:pt x="25214" y="517511"/>
                  </a:cubicBezTo>
                  <a:cubicBezTo>
                    <a:pt x="6430" y="507290"/>
                    <a:pt x="0" y="484624"/>
                    <a:pt x="10848" y="466899"/>
                  </a:cubicBezTo>
                  <a:lnTo>
                    <a:pt x="252155" y="88007"/>
                  </a:lnTo>
                  <a:cubicBezTo>
                    <a:pt x="295154" y="20010"/>
                    <a:pt x="386258" y="0"/>
                    <a:pt x="468134" y="0"/>
                  </a:cubicBezTo>
                  <a:close/>
                </a:path>
              </a:pathLst>
            </a:custGeom>
            <a:ln w="0" cap="flat">
              <a:miter lim="127000"/>
            </a:ln>
          </p:spPr>
          <p:style>
            <a:lnRef idx="0">
              <a:srgbClr val="000000">
                <a:alpha val="0"/>
              </a:srgbClr>
            </a:lnRef>
            <a:fillRef idx="1">
              <a:srgbClr val="4D91BB"/>
            </a:fillRef>
            <a:effectRef idx="0">
              <a:scrgbClr r="0" g="0" b="0"/>
            </a:effectRef>
            <a:fontRef idx="none"/>
          </p:style>
          <p:txBody>
            <a:bodyPr/>
            <a:lstStyle/>
            <a:p>
              <a:endParaRPr lang="en-US"/>
            </a:p>
          </p:txBody>
        </p:sp>
        <p:sp>
          <p:nvSpPr>
            <p:cNvPr id="40" name="Shape 60">
              <a:extLst>
                <a:ext uri="{FF2B5EF4-FFF2-40B4-BE49-F238E27FC236}">
                  <a16:creationId xmlns:a16="http://schemas.microsoft.com/office/drawing/2014/main" id="{9959601B-0183-410B-BC85-F6D3B0F9D679}"/>
                </a:ext>
              </a:extLst>
            </p:cNvPr>
            <p:cNvSpPr/>
            <p:nvPr/>
          </p:nvSpPr>
          <p:spPr>
            <a:xfrm>
              <a:off x="642831" y="2215762"/>
              <a:ext cx="306886" cy="144794"/>
            </a:xfrm>
            <a:custGeom>
              <a:avLst/>
              <a:gdLst/>
              <a:ahLst/>
              <a:cxnLst/>
              <a:rect l="0" t="0" r="0" b="0"/>
              <a:pathLst>
                <a:path w="306886" h="144794">
                  <a:moveTo>
                    <a:pt x="153443" y="0"/>
                  </a:moveTo>
                  <a:cubicBezTo>
                    <a:pt x="238182" y="0"/>
                    <a:pt x="306886" y="64816"/>
                    <a:pt x="306886" y="144794"/>
                  </a:cubicBezTo>
                  <a:lnTo>
                    <a:pt x="0" y="144794"/>
                  </a:lnTo>
                  <a:cubicBezTo>
                    <a:pt x="0" y="64816"/>
                    <a:pt x="68704" y="0"/>
                    <a:pt x="15344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1" name="Shape 61">
              <a:extLst>
                <a:ext uri="{FF2B5EF4-FFF2-40B4-BE49-F238E27FC236}">
                  <a16:creationId xmlns:a16="http://schemas.microsoft.com/office/drawing/2014/main" id="{84637A71-54D7-476D-99CA-C5DF73B5B6DF}"/>
                </a:ext>
              </a:extLst>
            </p:cNvPr>
            <p:cNvSpPr/>
            <p:nvPr/>
          </p:nvSpPr>
          <p:spPr>
            <a:xfrm>
              <a:off x="1014707" y="2073191"/>
              <a:ext cx="196344" cy="138773"/>
            </a:xfrm>
            <a:custGeom>
              <a:avLst/>
              <a:gdLst/>
              <a:ahLst/>
              <a:cxnLst/>
              <a:rect l="0" t="0" r="0" b="0"/>
              <a:pathLst>
                <a:path w="196344" h="138773">
                  <a:moveTo>
                    <a:pt x="98172" y="0"/>
                  </a:moveTo>
                  <a:lnTo>
                    <a:pt x="98172" y="556"/>
                  </a:lnTo>
                  <a:cubicBezTo>
                    <a:pt x="195559" y="556"/>
                    <a:pt x="196344" y="138773"/>
                    <a:pt x="98172" y="138773"/>
                  </a:cubicBezTo>
                  <a:cubicBezTo>
                    <a:pt x="0" y="138773"/>
                    <a:pt x="0" y="0"/>
                    <a:pt x="98172"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2" name="Shape 62">
              <a:extLst>
                <a:ext uri="{FF2B5EF4-FFF2-40B4-BE49-F238E27FC236}">
                  <a16:creationId xmlns:a16="http://schemas.microsoft.com/office/drawing/2014/main" id="{B4D0072D-C009-4E48-B6F5-A3385B1916D5}"/>
                </a:ext>
              </a:extLst>
            </p:cNvPr>
            <p:cNvSpPr/>
            <p:nvPr/>
          </p:nvSpPr>
          <p:spPr>
            <a:xfrm>
              <a:off x="411145" y="1915890"/>
              <a:ext cx="240325" cy="226780"/>
            </a:xfrm>
            <a:custGeom>
              <a:avLst/>
              <a:gdLst/>
              <a:ahLst/>
              <a:cxnLst/>
              <a:rect l="0" t="0" r="0" b="0"/>
              <a:pathLst>
                <a:path w="240325" h="226780">
                  <a:moveTo>
                    <a:pt x="120163" y="0"/>
                  </a:moveTo>
                  <a:cubicBezTo>
                    <a:pt x="186527" y="0"/>
                    <a:pt x="240325" y="50766"/>
                    <a:pt x="240325" y="113390"/>
                  </a:cubicBezTo>
                  <a:cubicBezTo>
                    <a:pt x="240325" y="176014"/>
                    <a:pt x="186527" y="226780"/>
                    <a:pt x="120163" y="226780"/>
                  </a:cubicBezTo>
                  <a:cubicBezTo>
                    <a:pt x="53798" y="226780"/>
                    <a:pt x="0" y="176014"/>
                    <a:pt x="0" y="113390"/>
                  </a:cubicBezTo>
                  <a:cubicBezTo>
                    <a:pt x="0" y="50766"/>
                    <a:pt x="53798" y="0"/>
                    <a:pt x="12016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3" name="Shape 63">
              <a:extLst>
                <a:ext uri="{FF2B5EF4-FFF2-40B4-BE49-F238E27FC236}">
                  <a16:creationId xmlns:a16="http://schemas.microsoft.com/office/drawing/2014/main" id="{47182B9A-FDCB-40DE-8C81-53B1018898D4}"/>
                </a:ext>
              </a:extLst>
            </p:cNvPr>
            <p:cNvSpPr/>
            <p:nvPr/>
          </p:nvSpPr>
          <p:spPr>
            <a:xfrm>
              <a:off x="678762" y="1512912"/>
              <a:ext cx="147062" cy="162118"/>
            </a:xfrm>
            <a:custGeom>
              <a:avLst/>
              <a:gdLst/>
              <a:ahLst/>
              <a:cxnLst/>
              <a:rect l="0" t="0" r="0" b="0"/>
              <a:pathLst>
                <a:path w="147062" h="162118">
                  <a:moveTo>
                    <a:pt x="73531" y="0"/>
                  </a:moveTo>
                  <a:cubicBezTo>
                    <a:pt x="110296" y="0"/>
                    <a:pt x="147062" y="23159"/>
                    <a:pt x="147062" y="69479"/>
                  </a:cubicBezTo>
                  <a:cubicBezTo>
                    <a:pt x="147062" y="162118"/>
                    <a:pt x="0" y="162118"/>
                    <a:pt x="0" y="69479"/>
                  </a:cubicBezTo>
                  <a:cubicBezTo>
                    <a:pt x="0" y="23159"/>
                    <a:pt x="36765" y="0"/>
                    <a:pt x="7353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4" name="Shape 64">
              <a:extLst>
                <a:ext uri="{FF2B5EF4-FFF2-40B4-BE49-F238E27FC236}">
                  <a16:creationId xmlns:a16="http://schemas.microsoft.com/office/drawing/2014/main" id="{EBE192B3-D621-41B1-83C8-7637C8D1C538}"/>
                </a:ext>
              </a:extLst>
            </p:cNvPr>
            <p:cNvSpPr/>
            <p:nvPr/>
          </p:nvSpPr>
          <p:spPr>
            <a:xfrm>
              <a:off x="938722" y="1675168"/>
              <a:ext cx="100724" cy="109916"/>
            </a:xfrm>
            <a:custGeom>
              <a:avLst/>
              <a:gdLst/>
              <a:ahLst/>
              <a:cxnLst/>
              <a:rect l="0" t="0" r="0" b="0"/>
              <a:pathLst>
                <a:path w="100724" h="109916">
                  <a:moveTo>
                    <a:pt x="50362" y="0"/>
                  </a:moveTo>
                  <a:cubicBezTo>
                    <a:pt x="75543" y="0"/>
                    <a:pt x="100724" y="15702"/>
                    <a:pt x="100724" y="47107"/>
                  </a:cubicBezTo>
                  <a:cubicBezTo>
                    <a:pt x="100724" y="109916"/>
                    <a:pt x="0" y="109916"/>
                    <a:pt x="0" y="47107"/>
                  </a:cubicBezTo>
                  <a:cubicBezTo>
                    <a:pt x="0" y="15702"/>
                    <a:pt x="25181" y="0"/>
                    <a:pt x="50362"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5" name="Shape 70">
              <a:extLst>
                <a:ext uri="{FF2B5EF4-FFF2-40B4-BE49-F238E27FC236}">
                  <a16:creationId xmlns:a16="http://schemas.microsoft.com/office/drawing/2014/main" id="{2146EB9D-2634-4392-91DD-E96546AD3AE8}"/>
                </a:ext>
              </a:extLst>
            </p:cNvPr>
            <p:cNvSpPr/>
            <p:nvPr/>
          </p:nvSpPr>
          <p:spPr>
            <a:xfrm>
              <a:off x="432729" y="2604230"/>
              <a:ext cx="855129" cy="907645"/>
            </a:xfrm>
            <a:custGeom>
              <a:avLst/>
              <a:gdLst/>
              <a:ahLst/>
              <a:cxnLst/>
              <a:rect l="0" t="0" r="0" b="0"/>
              <a:pathLst>
                <a:path w="855129" h="907645">
                  <a:moveTo>
                    <a:pt x="382418" y="0"/>
                  </a:moveTo>
                  <a:cubicBezTo>
                    <a:pt x="596200" y="73875"/>
                    <a:pt x="690477" y="288149"/>
                    <a:pt x="561676" y="424291"/>
                  </a:cubicBezTo>
                  <a:cubicBezTo>
                    <a:pt x="504579" y="489724"/>
                    <a:pt x="536448" y="565710"/>
                    <a:pt x="618774" y="588928"/>
                  </a:cubicBezTo>
                  <a:cubicBezTo>
                    <a:pt x="717034" y="620589"/>
                    <a:pt x="816622" y="544602"/>
                    <a:pt x="792721" y="467561"/>
                  </a:cubicBezTo>
                  <a:cubicBezTo>
                    <a:pt x="855129" y="532993"/>
                    <a:pt x="851146" y="644862"/>
                    <a:pt x="804671" y="715571"/>
                  </a:cubicBezTo>
                  <a:cubicBezTo>
                    <a:pt x="743590" y="834827"/>
                    <a:pt x="598856" y="907645"/>
                    <a:pt x="446154" y="907645"/>
                  </a:cubicBezTo>
                  <a:cubicBezTo>
                    <a:pt x="446154" y="907645"/>
                    <a:pt x="447482" y="836938"/>
                    <a:pt x="349222" y="741955"/>
                  </a:cubicBezTo>
                  <a:cubicBezTo>
                    <a:pt x="250962" y="646973"/>
                    <a:pt x="296108" y="509775"/>
                    <a:pt x="296108" y="509775"/>
                  </a:cubicBezTo>
                  <a:cubicBezTo>
                    <a:pt x="139423" y="638530"/>
                    <a:pt x="176603" y="775727"/>
                    <a:pt x="216438" y="847491"/>
                  </a:cubicBezTo>
                  <a:cubicBezTo>
                    <a:pt x="128800" y="809498"/>
                    <a:pt x="0" y="650139"/>
                    <a:pt x="86310" y="483391"/>
                  </a:cubicBezTo>
                  <a:cubicBezTo>
                    <a:pt x="103572" y="449620"/>
                    <a:pt x="160669" y="391575"/>
                    <a:pt x="245650" y="335640"/>
                  </a:cubicBezTo>
                  <a:cubicBezTo>
                    <a:pt x="330632" y="279706"/>
                    <a:pt x="479350" y="145675"/>
                    <a:pt x="382418"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grpSp>
      <p:cxnSp>
        <p:nvCxnSpPr>
          <p:cNvPr id="7" name="Straight Connector 6">
            <a:extLst>
              <a:ext uri="{FF2B5EF4-FFF2-40B4-BE49-F238E27FC236}">
                <a16:creationId xmlns:a16="http://schemas.microsoft.com/office/drawing/2014/main" id="{9BBABAE0-A488-4689-AF39-8984189D2170}"/>
              </a:ext>
            </a:extLst>
          </p:cNvPr>
          <p:cNvCxnSpPr/>
          <p:nvPr/>
        </p:nvCxnSpPr>
        <p:spPr>
          <a:xfrm>
            <a:off x="7247092" y="191839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2C11A6-C963-4F2B-94D5-CA1CFC53A099}"/>
              </a:ext>
            </a:extLst>
          </p:cNvPr>
          <p:cNvCxnSpPr/>
          <p:nvPr/>
        </p:nvCxnSpPr>
        <p:spPr>
          <a:xfrm>
            <a:off x="7247092" y="201420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195AF87-B90F-4419-A23F-F8C74B47D121}"/>
              </a:ext>
            </a:extLst>
          </p:cNvPr>
          <p:cNvCxnSpPr/>
          <p:nvPr/>
        </p:nvCxnSpPr>
        <p:spPr>
          <a:xfrm>
            <a:off x="7247092" y="2119089"/>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53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4970109" y="484632"/>
            <a:ext cx="6730277" cy="1609344"/>
          </a:xfrm>
          <a:ln>
            <a:noFill/>
          </a:ln>
        </p:spPr>
        <p:txBody>
          <a:bodyPr vert="horz" lIns="91440" tIns="45720" rIns="91440" bIns="45720" rtlCol="0">
            <a:normAutofit/>
          </a:bodyPr>
          <a:lstStyle/>
          <a:p>
            <a:r>
              <a:rPr lang="en-US" sz="4800" kern="1200">
                <a:latin typeface="+mj-lt"/>
                <a:ea typeface="+mj-ea"/>
                <a:cs typeface="+mj-cs"/>
              </a:rPr>
              <a:t>Data from Space</a:t>
            </a:r>
          </a:p>
        </p:txBody>
      </p:sp>
      <p:pic>
        <p:nvPicPr>
          <p:cNvPr id="15" name="Picture 14" descr="A close up of a logo&#10;&#10;Description automatically generated">
            <a:extLst>
              <a:ext uri="{FF2B5EF4-FFF2-40B4-BE49-F238E27FC236}">
                <a16:creationId xmlns:a16="http://schemas.microsoft.com/office/drawing/2014/main" id="{B8CA37FA-EDA8-4379-ACDA-236125AAFA8D}"/>
              </a:ext>
            </a:extLst>
          </p:cNvPr>
          <p:cNvPicPr>
            <a:picLocks noChangeAspect="1"/>
          </p:cNvPicPr>
          <p:nvPr/>
        </p:nvPicPr>
        <p:blipFill rotWithShape="1">
          <a:blip r:embed="rId3">
            <a:extLst>
              <a:ext uri="{28A0092B-C50C-407E-A947-70E740481C1C}">
                <a14:useLocalDpi xmlns:a14="http://schemas.microsoft.com/office/drawing/2010/main" val="0"/>
              </a:ext>
            </a:extLst>
          </a:blip>
          <a:srcRect t="7591" r="2" b="42525"/>
          <a:stretch/>
        </p:blipFill>
        <p:spPr>
          <a:xfrm>
            <a:off x="20" y="10"/>
            <a:ext cx="4475130" cy="2232366"/>
          </a:xfrm>
          <a:prstGeom prst="rect">
            <a:avLst/>
          </a:prstGeom>
        </p:spPr>
      </p:pic>
      <p:pic>
        <p:nvPicPr>
          <p:cNvPr id="9" name="Picture 8" descr="A satellite in space&#10;&#10;Description automatically generated">
            <a:extLst>
              <a:ext uri="{FF2B5EF4-FFF2-40B4-BE49-F238E27FC236}">
                <a16:creationId xmlns:a16="http://schemas.microsoft.com/office/drawing/2014/main" id="{318EB030-F9FE-4D6C-841E-18AA08AE1344}"/>
              </a:ext>
            </a:extLst>
          </p:cNvPr>
          <p:cNvPicPr>
            <a:picLocks noChangeAspect="1"/>
          </p:cNvPicPr>
          <p:nvPr/>
        </p:nvPicPr>
        <p:blipFill rotWithShape="1">
          <a:blip r:embed="rId4">
            <a:extLst>
              <a:ext uri="{28A0092B-C50C-407E-A947-70E740481C1C}">
                <a14:useLocalDpi xmlns:a14="http://schemas.microsoft.com/office/drawing/2010/main" val="0"/>
              </a:ext>
            </a:extLst>
          </a:blip>
          <a:srcRect l="7184" r="1887" b="-1"/>
          <a:stretch/>
        </p:blipFill>
        <p:spPr>
          <a:xfrm>
            <a:off x="20" y="2325504"/>
            <a:ext cx="4475130" cy="2215527"/>
          </a:xfrm>
          <a:prstGeom prst="rect">
            <a:avLst/>
          </a:prstGeom>
        </p:spPr>
      </p:pic>
      <p:pic>
        <p:nvPicPr>
          <p:cNvPr id="6" name="Picture 5" descr="A picture containing table, man, group&#10;&#10;Description automatically generated">
            <a:extLst>
              <a:ext uri="{FF2B5EF4-FFF2-40B4-BE49-F238E27FC236}">
                <a16:creationId xmlns:a16="http://schemas.microsoft.com/office/drawing/2014/main" id="{5E63FBC0-A3B1-4BB8-B679-AF65FAEC905C}"/>
              </a:ext>
            </a:extLst>
          </p:cNvPr>
          <p:cNvPicPr>
            <a:picLocks noChangeAspect="1"/>
          </p:cNvPicPr>
          <p:nvPr/>
        </p:nvPicPr>
        <p:blipFill rotWithShape="1">
          <a:blip r:embed="rId5">
            <a:extLst>
              <a:ext uri="{28A0092B-C50C-407E-A947-70E740481C1C}">
                <a14:useLocalDpi xmlns:a14="http://schemas.microsoft.com/office/drawing/2010/main" val="0"/>
              </a:ext>
            </a:extLst>
          </a:blip>
          <a:srcRect t="6239" r="2" b="2"/>
          <a:stretch/>
        </p:blipFill>
        <p:spPr>
          <a:xfrm>
            <a:off x="20" y="4634159"/>
            <a:ext cx="4475130" cy="2223841"/>
          </a:xfrm>
          <a:prstGeom prst="rect">
            <a:avLst/>
          </a:prstGeom>
        </p:spPr>
      </p:pic>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0109" y="2121408"/>
            <a:ext cx="6730276" cy="4050792"/>
          </a:xfrm>
        </p:spPr>
        <p:txBody>
          <a:bodyPr vert="horz" lIns="91440" tIns="45720" rIns="91440" bIns="45720" rtlCol="0">
            <a:normAutofit/>
          </a:bodyPr>
          <a:lstStyle/>
          <a:p>
            <a:pPr marL="0" indent="0">
              <a:buNone/>
            </a:pPr>
            <a:r>
              <a:rPr lang="en-US" sz="2000" dirty="0"/>
              <a:t>Refers to the massive </a:t>
            </a:r>
            <a:r>
              <a:rPr lang="en-US" sz="2000" dirty="0" err="1"/>
              <a:t>spatio</a:t>
            </a:r>
            <a:r>
              <a:rPr lang="en-US" sz="2000" dirty="0"/>
              <a:t>-temporal Earth and Space observation data collected by a variety of sensors - ranging from ground based to space-borne - and the synergy with data coming from other sources and communities.</a:t>
            </a:r>
          </a:p>
        </p:txBody>
      </p:sp>
    </p:spTree>
    <p:extLst>
      <p:ext uri="{BB962C8B-B14F-4D97-AF65-F5344CB8AC3E}">
        <p14:creationId xmlns:p14="http://schemas.microsoft.com/office/powerpoint/2010/main" val="54695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Earth Observation Data </a:t>
            </a:r>
            <a:endParaRPr lang="en-US" kern="1200" dirty="0">
              <a:solidFill>
                <a:schemeClr val="accent1"/>
              </a:solidFill>
              <a:latin typeface="+mj-lt"/>
              <a:ea typeface="+mj-ea"/>
              <a:cs typeface="+mj-cs"/>
            </a:endParaRPr>
          </a:p>
        </p:txBody>
      </p:sp>
      <p:cxnSp>
        <p:nvCxnSpPr>
          <p:cNvPr id="12" name="Straight Connector 11">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29" y="550039"/>
            <a:ext cx="6250940" cy="1684277"/>
          </a:xfrm>
        </p:spPr>
        <p:txBody>
          <a:bodyPr vert="horz" lIns="91440" tIns="45720" rIns="91440" bIns="45720" rtlCol="0" anchor="b">
            <a:normAutofit/>
          </a:bodyPr>
          <a:lstStyle/>
          <a:p>
            <a:pPr marL="0" indent="0">
              <a:buNone/>
            </a:pPr>
            <a:r>
              <a:rPr lang="en-US" sz="2600" dirty="0"/>
              <a:t>Only ESA satellites produces around 150 terabytes per day!!</a:t>
            </a:r>
          </a:p>
          <a:p>
            <a:pPr marL="0" indent="0">
              <a:buNone/>
            </a:pPr>
            <a:r>
              <a:rPr lang="en-US" sz="1700" dirty="0"/>
              <a:t>(</a:t>
            </a:r>
            <a:r>
              <a:rPr lang="en-US" sz="1700" i="1" dirty="0" err="1"/>
              <a:t>source:</a:t>
            </a:r>
            <a:r>
              <a:rPr lang="en-US" sz="1700" i="1" dirty="0" err="1">
                <a:hlinkClick r:id="rId3">
                  <a:extLst>
                    <a:ext uri="{A12FA001-AC4F-418D-AE19-62706E023703}">
                      <ahyp:hlinkClr xmlns:ahyp="http://schemas.microsoft.com/office/drawing/2018/hyperlinkcolor" val="tx"/>
                    </a:ext>
                  </a:extLst>
                </a:hlinkClick>
              </a:rPr>
              <a:t>https</a:t>
            </a:r>
            <a:r>
              <a:rPr lang="en-US" sz="1700" i="1" dirty="0">
                <a:hlinkClick r:id="rId3">
                  <a:extLst>
                    <a:ext uri="{A12FA001-AC4F-418D-AE19-62706E023703}">
                      <ahyp:hlinkClr xmlns:ahyp="http://schemas.microsoft.com/office/drawing/2018/hyperlinkcolor" val="tx"/>
                    </a:ext>
                  </a:extLst>
                </a:hlinkClick>
              </a:rPr>
              <a:t>://www.esa.int/Applications/Observing_the_Earth/Working_towards_AI_and_Earth_observation</a:t>
            </a:r>
            <a:r>
              <a:rPr lang="en-US" sz="1700" dirty="0"/>
              <a:t> )</a:t>
            </a:r>
          </a:p>
        </p:txBody>
      </p:sp>
      <p:sp>
        <p:nvSpPr>
          <p:cNvPr id="5" name="TextBox 4">
            <a:extLst>
              <a:ext uri="{FF2B5EF4-FFF2-40B4-BE49-F238E27FC236}">
                <a16:creationId xmlns:a16="http://schemas.microsoft.com/office/drawing/2014/main" id="{C756C851-0FA8-4372-A571-B976881EA562}"/>
              </a:ext>
            </a:extLst>
          </p:cNvPr>
          <p:cNvSpPr txBox="1"/>
          <p:nvPr/>
        </p:nvSpPr>
        <p:spPr>
          <a:xfrm>
            <a:off x="4976029" y="4003335"/>
            <a:ext cx="6250940" cy="2304628"/>
          </a:xfrm>
          <a:prstGeom prst="rect">
            <a:avLst/>
          </a:prstGeom>
        </p:spPr>
        <p:txBody>
          <a:bodyPr vert="horz" lIns="91440" tIns="45720" rIns="91440" bIns="45720" rtlCol="0">
            <a:normAutofit fontScale="70000" lnSpcReduction="20000"/>
          </a:bodyPr>
          <a:lstStyle/>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r>
              <a:rPr lang="en-US" sz="2000" i="1" dirty="0"/>
              <a:t>Growth of data volume from ENVISAT ASAR to Sentinel-1.</a:t>
            </a:r>
          </a:p>
          <a:p>
            <a:pPr defTabSz="914400">
              <a:lnSpc>
                <a:spcPct val="90000"/>
              </a:lnSpc>
              <a:spcAft>
                <a:spcPts val="600"/>
              </a:spcAft>
            </a:pPr>
            <a:r>
              <a:rPr lang="en-US" sz="2000" i="1" dirty="0"/>
              <a:t>Source: Big Data Infrastructures for Processing Sentinel Data - Wolfgang Wagner, Vienna  - 2015 </a:t>
            </a:r>
          </a:p>
        </p:txBody>
      </p:sp>
      <p:pic>
        <p:nvPicPr>
          <p:cNvPr id="8" name="Picture 7">
            <a:extLst>
              <a:ext uri="{FF2B5EF4-FFF2-40B4-BE49-F238E27FC236}">
                <a16:creationId xmlns:a16="http://schemas.microsoft.com/office/drawing/2014/main" id="{76BA065B-23F6-4985-8577-BEDD707A9356}"/>
              </a:ext>
            </a:extLst>
          </p:cNvPr>
          <p:cNvPicPr>
            <a:picLocks noChangeAspect="1"/>
          </p:cNvPicPr>
          <p:nvPr/>
        </p:nvPicPr>
        <p:blipFill>
          <a:blip r:embed="rId4"/>
          <a:stretch>
            <a:fillRect/>
          </a:stretch>
        </p:blipFill>
        <p:spPr>
          <a:xfrm>
            <a:off x="5057030" y="2401294"/>
            <a:ext cx="6027082" cy="3107494"/>
          </a:xfrm>
          <a:prstGeom prst="rect">
            <a:avLst/>
          </a:prstGeom>
        </p:spPr>
      </p:pic>
    </p:spTree>
    <p:extLst>
      <p:ext uri="{BB962C8B-B14F-4D97-AF65-F5344CB8AC3E}">
        <p14:creationId xmlns:p14="http://schemas.microsoft.com/office/powerpoint/2010/main" val="64806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365125"/>
            <a:ext cx="10515599" cy="1325563"/>
          </a:xfrm>
        </p:spPr>
        <p:txBody>
          <a:bodyPr>
            <a:normAutofit/>
          </a:bodyPr>
          <a:lstStyle/>
          <a:p>
            <a:r>
              <a:rPr lang="en-US" dirty="0">
                <a:solidFill>
                  <a:schemeClr val="accent1"/>
                </a:solidFill>
              </a:rPr>
              <a:t>Did you know that Azure has an Open Data Catalogue?</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1825625"/>
            <a:ext cx="5393361" cy="4351338"/>
          </a:xfrm>
        </p:spPr>
        <p:txBody>
          <a:bodyPr>
            <a:normAutofit/>
          </a:bodyPr>
          <a:lstStyle/>
          <a:p>
            <a:r>
              <a:rPr lang="en-US" sz="2000"/>
              <a:t>MODIS</a:t>
            </a:r>
          </a:p>
          <a:p>
            <a:r>
              <a:rPr lang="en-US" sz="2000"/>
              <a:t>NAIP</a:t>
            </a:r>
          </a:p>
          <a:p>
            <a:r>
              <a:rPr lang="en-US" sz="2000"/>
              <a:t>NOAA Global Forecast System (GFS)</a:t>
            </a:r>
          </a:p>
          <a:p>
            <a:r>
              <a:rPr lang="en-US" sz="2000"/>
              <a:t>Harmonized Landsat Sentinel-2</a:t>
            </a:r>
          </a:p>
          <a:p>
            <a:r>
              <a:rPr lang="en-US" sz="2000"/>
              <a:t>NOAA Integrated Surface Data (ISD)</a:t>
            </a:r>
          </a:p>
          <a:p>
            <a:r>
              <a:rPr lang="en-US" sz="2000" err="1"/>
              <a:t>Daymet</a:t>
            </a:r>
            <a:r>
              <a:rPr lang="en-US" sz="2000"/>
              <a:t> </a:t>
            </a:r>
          </a:p>
          <a:p>
            <a:pPr marL="0" indent="0">
              <a:buNone/>
            </a:pPr>
            <a:endParaRPr lang="en-US" sz="2000"/>
          </a:p>
          <a:p>
            <a:pPr marL="0" indent="0">
              <a:buNone/>
            </a:pPr>
            <a:endParaRPr lang="en-US" sz="2000"/>
          </a:p>
          <a:p>
            <a:pPr marL="0" indent="0">
              <a:buNone/>
            </a:pPr>
            <a:r>
              <a:rPr lang="en-US" sz="2000"/>
              <a:t>And the best part is that are FREE OF CHARGE!</a:t>
            </a:r>
          </a:p>
          <a:p>
            <a:pPr marL="0" indent="0">
              <a:buNone/>
            </a:pPr>
            <a:r>
              <a:rPr lang="en-US" sz="2000"/>
              <a:t>https://azure.microsoft.com/en-us/services/open-datasets/catalog</a:t>
            </a:r>
          </a:p>
        </p:txBody>
      </p:sp>
      <p:pic>
        <p:nvPicPr>
          <p:cNvPr id="5" name="Picture 4" descr="A close up of a logo&#10;&#10;Description automatically generated">
            <a:extLst>
              <a:ext uri="{FF2B5EF4-FFF2-40B4-BE49-F238E27FC236}">
                <a16:creationId xmlns:a16="http://schemas.microsoft.com/office/drawing/2014/main" id="{535D7C78-903F-47C2-870E-C0CF089F6367}"/>
              </a:ext>
            </a:extLst>
          </p:cNvPr>
          <p:cNvPicPr>
            <a:picLocks noChangeAspect="1"/>
          </p:cNvPicPr>
          <p:nvPr/>
        </p:nvPicPr>
        <p:blipFill rotWithShape="1">
          <a:blip r:embed="rId3">
            <a:extLst>
              <a:ext uri="{28A0092B-C50C-407E-A947-70E740481C1C}">
                <a14:useLocalDpi xmlns:a14="http://schemas.microsoft.com/office/drawing/2010/main" val="0"/>
              </a:ext>
            </a:extLst>
          </a:blip>
          <a:srcRect l="22471" r="22778" b="-1"/>
          <a:stretch/>
        </p:blipFill>
        <p:spPr>
          <a:xfrm>
            <a:off x="6848918" y="1771078"/>
            <a:ext cx="4504881" cy="4504881"/>
          </a:xfrm>
          <a:custGeom>
            <a:avLst/>
            <a:gdLst>
              <a:gd name="connsiteX0" fmla="*/ 1331584 w 2663168"/>
              <a:gd name="connsiteY0" fmla="*/ 0 h 2663168"/>
              <a:gd name="connsiteX1" fmla="*/ 2663168 w 2663168"/>
              <a:gd name="connsiteY1" fmla="*/ 1331584 h 2663168"/>
              <a:gd name="connsiteX2" fmla="*/ 1331584 w 2663168"/>
              <a:gd name="connsiteY2" fmla="*/ 2663168 h 2663168"/>
              <a:gd name="connsiteX3" fmla="*/ 0 w 2663168"/>
              <a:gd name="connsiteY3" fmla="*/ 1331584 h 2663168"/>
              <a:gd name="connsiteX4" fmla="*/ 1331584 w 2663168"/>
              <a:gd name="connsiteY4" fmla="*/ 0 h 2663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2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358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The 1</a:t>
            </a:r>
            <a:r>
              <a:rPr lang="en-US" baseline="30000" dirty="0">
                <a:solidFill>
                  <a:schemeClr val="accent1"/>
                </a:solidFill>
              </a:rPr>
              <a:t>st</a:t>
            </a:r>
            <a:r>
              <a:rPr lang="en-US" dirty="0">
                <a:solidFill>
                  <a:schemeClr val="accent1"/>
                </a:solidFill>
              </a:rPr>
              <a:t> step of AI project</a:t>
            </a:r>
            <a:endParaRPr lang="en-US" kern="1200" dirty="0">
              <a:solidFill>
                <a:schemeClr val="accent1"/>
              </a:solidFill>
              <a:latin typeface="+mj-lt"/>
              <a:ea typeface="+mj-ea"/>
              <a:cs typeface="+mj-cs"/>
            </a:endParaRP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457200" indent="-457200">
              <a:buFont typeface="+mj-lt"/>
              <a:buAutoNum type="arabicPeriod"/>
            </a:pPr>
            <a:r>
              <a:rPr lang="en-US" sz="2400" dirty="0"/>
              <a:t>Talk with the client about the goal of the AI project.</a:t>
            </a:r>
          </a:p>
          <a:p>
            <a:pPr marL="457200" indent="-457200">
              <a:buFont typeface="+mj-lt"/>
              <a:buAutoNum type="arabicPeriod"/>
            </a:pPr>
            <a:r>
              <a:rPr lang="en-US" sz="2400" dirty="0"/>
              <a:t>Split the question that needs to be answered in small questions.</a:t>
            </a:r>
          </a:p>
          <a:p>
            <a:pPr marL="457200" indent="-457200">
              <a:buFont typeface="+mj-lt"/>
              <a:buAutoNum type="arabicPeriod"/>
            </a:pPr>
            <a:r>
              <a:rPr lang="en-US" sz="2400" dirty="0"/>
              <a:t>Form the Team</a:t>
            </a:r>
          </a:p>
          <a:p>
            <a:pPr marL="457200" indent="-457200">
              <a:buFont typeface="+mj-lt"/>
              <a:buAutoNum type="arabicPeriod"/>
            </a:pPr>
            <a:r>
              <a:rPr lang="en-US" sz="2400" dirty="0"/>
              <a:t>Search for datasets</a:t>
            </a:r>
          </a:p>
        </p:txBody>
      </p:sp>
    </p:spTree>
    <p:extLst>
      <p:ext uri="{BB962C8B-B14F-4D97-AF65-F5344CB8AC3E}">
        <p14:creationId xmlns:p14="http://schemas.microsoft.com/office/powerpoint/2010/main" val="32020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2">
      <a:majorFont>
        <a:latin typeface="Source Sans Pro Light"/>
        <a:ea typeface=""/>
        <a:cs typeface=""/>
      </a:majorFont>
      <a:minorFont>
        <a:latin typeface="Source Sans Pro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1830</Words>
  <Application>Microsoft Office PowerPoint</Application>
  <PresentationFormat>Widescreen</PresentationFormat>
  <Paragraphs>283</Paragraphs>
  <Slides>29</Slides>
  <Notes>29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Bradley Hand ITC</vt:lpstr>
      <vt:lpstr>Calibri</vt:lpstr>
      <vt:lpstr>Menlo</vt:lpstr>
      <vt:lpstr>Source Sans Pro ExtraLight</vt:lpstr>
      <vt:lpstr>Source Sans Pro Light</vt:lpstr>
      <vt:lpstr>Office Theme</vt:lpstr>
      <vt:lpstr>AI from Space using Azure</vt:lpstr>
      <vt:lpstr>Agenda</vt:lpstr>
      <vt:lpstr>Few things about me</vt:lpstr>
      <vt:lpstr>What I used to say</vt:lpstr>
      <vt:lpstr>What’s AI for me</vt:lpstr>
      <vt:lpstr>Data from Space</vt:lpstr>
      <vt:lpstr>Earth Observation Data </vt:lpstr>
      <vt:lpstr>Did you know that Azure has an Open Data Catalogue?</vt:lpstr>
      <vt:lpstr>The 1st step of AI project</vt:lpstr>
      <vt:lpstr>You just hit the wall</vt:lpstr>
      <vt:lpstr>Use ready examples</vt:lpstr>
      <vt:lpstr>Spatial data are special data?</vt:lpstr>
      <vt:lpstr>My favorite deep learning framework</vt:lpstr>
      <vt:lpstr>Raster-Vision workflow</vt:lpstr>
      <vt:lpstr>Processing power</vt:lpstr>
      <vt:lpstr>Spatial Data vs Big Data</vt:lpstr>
      <vt:lpstr>Spatial Data vs Big Data</vt:lpstr>
      <vt:lpstr>The Don’t’s</vt:lpstr>
      <vt:lpstr>If not local, then what?</vt:lpstr>
      <vt:lpstr>2nd step dockerize everything</vt:lpstr>
      <vt:lpstr>Write experiments</vt:lpstr>
      <vt:lpstr>Build &amp; run</vt:lpstr>
      <vt:lpstr>Move images to Azure with 3 simple moves</vt:lpstr>
      <vt:lpstr>Run it on Azure Batch</vt:lpstr>
      <vt:lpstr>Run it on Azure Batch… But how?</vt:lpstr>
      <vt:lpstr>$Pricing$</vt:lpstr>
      <vt:lpstr>How can I monitor my Batch?</vt:lpstr>
      <vt:lpstr>Conclusions </vt:lpstr>
      <vt:lpstr>Thank U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from Space using Azure</dc:title>
  <dc:creator>Christos Charmatzis</dc:creator>
  <cp:lastModifiedBy>Christos Charmatzis</cp:lastModifiedBy>
  <cp:revision>2</cp:revision>
  <dcterms:created xsi:type="dcterms:W3CDTF">2019-12-14T09:01:16Z</dcterms:created>
  <dcterms:modified xsi:type="dcterms:W3CDTF">2019-12-14T09:04:26Z</dcterms:modified>
</cp:coreProperties>
</file>